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0A0F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9728" cy="6858000"/>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4" name="Picture 3" descr="white_logo.png"/>
          <p:cNvPicPr>
            <a:picLocks noChangeAspect="1"/>
          </p:cNvPicPr>
          <p:nvPr/>
        </p:nvPicPr>
        <p:blipFill>
          <a:blip r:embed="rId2"/>
          <a:stretch>
            <a:fillRect/>
          </a:stretch>
        </p:blipFill>
        <p:spPr>
          <a:xfrm>
            <a:off x="457200" y="502920"/>
            <a:ext cx="1554480" cy="777240"/>
          </a:xfrm>
          <a:prstGeom prst="rect">
            <a:avLst/>
          </a:prstGeom>
        </p:spPr>
      </p:pic>
      <p:sp>
        <p:nvSpPr>
          <p:cNvPr id="5" name="TextBox 4"/>
          <p:cNvSpPr txBox="1"/>
          <p:nvPr/>
        </p:nvSpPr>
        <p:spPr>
          <a:xfrm>
            <a:off x="457200" y="1554480"/>
            <a:ext cx="8229600" cy="1280160"/>
          </a:xfrm>
          <a:prstGeom prst="rect">
            <a:avLst/>
          </a:prstGeom>
          <a:noFill/>
        </p:spPr>
        <p:txBody>
          <a:bodyPr wrap="square">
            <a:spAutoFit/>
          </a:bodyPr>
          <a:lstStyle/>
          <a:p>
            <a:pPr algn="l"/>
            <a:r>
              <a:rPr sz="4000" b="1" i="0">
                <a:solidFill>
                  <a:srgbClr val="FFFFFF"/>
                </a:solidFill>
                <a:latin typeface="Calibri"/>
              </a:rPr>
              <a:t>The Riding Board Built for the Firehouse.</a:t>
            </a:r>
          </a:p>
        </p:txBody>
      </p:sp>
      <p:sp>
        <p:nvSpPr>
          <p:cNvPr id="6" name="TextBox 5"/>
          <p:cNvSpPr txBox="1"/>
          <p:nvPr/>
        </p:nvSpPr>
        <p:spPr>
          <a:xfrm>
            <a:off x="457200" y="2651760"/>
            <a:ext cx="10058400" cy="457200"/>
          </a:xfrm>
          <a:prstGeom prst="rect">
            <a:avLst/>
          </a:prstGeom>
          <a:noFill/>
        </p:spPr>
        <p:txBody>
          <a:bodyPr wrap="square">
            <a:spAutoFit/>
          </a:bodyPr>
          <a:lstStyle/>
          <a:p>
            <a:pPr algn="l"/>
            <a:r>
              <a:rPr sz="1500" b="0" i="0">
                <a:solidFill>
                  <a:srgbClr val="B6C4D2"/>
                </a:solidFill>
                <a:latin typeface="Calibri"/>
              </a:rPr>
              <a:t>Fire Station Management Software  ·  Licensed or SaaS  ·  Built by Firefighters</a:t>
            </a:r>
          </a:p>
        </p:txBody>
      </p:sp>
      <p:sp>
        <p:nvSpPr>
          <p:cNvPr id="7" name="Rectangle 6"/>
          <p:cNvSpPr/>
          <p:nvPr/>
        </p:nvSpPr>
        <p:spPr>
          <a:xfrm>
            <a:off x="457200" y="3246120"/>
            <a:ext cx="4572000" cy="19050"/>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457200" y="3520440"/>
            <a:ext cx="2651760" cy="1097280"/>
          </a:xfrm>
          <a:prstGeom prst="rect">
            <a:avLst/>
          </a:prstGeom>
          <a:solidFill>
            <a:srgbClr val="15202D"/>
          </a:solidFill>
          <a:ln w="9525">
            <a:solidFill>
              <a:srgbClr val="20314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0" y="3630168"/>
            <a:ext cx="2651760" cy="548640"/>
          </a:xfrm>
          <a:prstGeom prst="rect">
            <a:avLst/>
          </a:prstGeom>
          <a:noFill/>
        </p:spPr>
        <p:txBody>
          <a:bodyPr wrap="square">
            <a:spAutoFit/>
          </a:bodyPr>
          <a:lstStyle/>
          <a:p>
            <a:pPr algn="ctr"/>
            <a:r>
              <a:rPr sz="2600" b="1" i="0">
                <a:solidFill>
                  <a:srgbClr val="F5F0E8"/>
                </a:solidFill>
                <a:latin typeface="Calibri"/>
              </a:rPr>
              <a:t>Real-Time</a:t>
            </a:r>
          </a:p>
        </p:txBody>
      </p:sp>
      <p:sp>
        <p:nvSpPr>
          <p:cNvPr id="10" name="TextBox 9"/>
          <p:cNvSpPr txBox="1"/>
          <p:nvPr/>
        </p:nvSpPr>
        <p:spPr>
          <a:xfrm>
            <a:off x="457200" y="4114800"/>
            <a:ext cx="2651760" cy="365760"/>
          </a:xfrm>
          <a:prstGeom prst="rect">
            <a:avLst/>
          </a:prstGeom>
          <a:noFill/>
        </p:spPr>
        <p:txBody>
          <a:bodyPr wrap="square">
            <a:spAutoFit/>
          </a:bodyPr>
          <a:lstStyle/>
          <a:p>
            <a:pPr algn="ctr"/>
            <a:r>
              <a:rPr sz="1000" b="0" i="0">
                <a:solidFill>
                  <a:srgbClr val="B6C4D2"/>
                </a:solidFill>
                <a:latin typeface="Calibri"/>
              </a:rPr>
              <a:t>Multi-device sync</a:t>
            </a:r>
          </a:p>
        </p:txBody>
      </p:sp>
      <p:sp>
        <p:nvSpPr>
          <p:cNvPr id="11" name="Rectangle 10"/>
          <p:cNvSpPr/>
          <p:nvPr/>
        </p:nvSpPr>
        <p:spPr>
          <a:xfrm>
            <a:off x="3291840" y="3520440"/>
            <a:ext cx="2651760" cy="1097280"/>
          </a:xfrm>
          <a:prstGeom prst="rect">
            <a:avLst/>
          </a:prstGeom>
          <a:solidFill>
            <a:srgbClr val="15202D"/>
          </a:solidFill>
          <a:ln w="9525">
            <a:solidFill>
              <a:srgbClr val="20314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3291840" y="3630168"/>
            <a:ext cx="2651760" cy="548640"/>
          </a:xfrm>
          <a:prstGeom prst="rect">
            <a:avLst/>
          </a:prstGeom>
          <a:noFill/>
        </p:spPr>
        <p:txBody>
          <a:bodyPr wrap="square">
            <a:spAutoFit/>
          </a:bodyPr>
          <a:lstStyle/>
          <a:p>
            <a:pPr algn="ctr"/>
            <a:r>
              <a:rPr sz="2600" b="1" i="0">
                <a:solidFill>
                  <a:srgbClr val="F5F0E8"/>
                </a:solidFill>
                <a:latin typeface="Calibri"/>
              </a:rPr>
              <a:t>Zero</a:t>
            </a:r>
          </a:p>
        </p:txBody>
      </p:sp>
      <p:sp>
        <p:nvSpPr>
          <p:cNvPr id="13" name="TextBox 12"/>
          <p:cNvSpPr txBox="1"/>
          <p:nvPr/>
        </p:nvSpPr>
        <p:spPr>
          <a:xfrm>
            <a:off x="3291840" y="4114800"/>
            <a:ext cx="2651760" cy="365760"/>
          </a:xfrm>
          <a:prstGeom prst="rect">
            <a:avLst/>
          </a:prstGeom>
          <a:noFill/>
        </p:spPr>
        <p:txBody>
          <a:bodyPr wrap="square">
            <a:spAutoFit/>
          </a:bodyPr>
          <a:lstStyle/>
          <a:p>
            <a:pPr algn="ctr"/>
            <a:r>
              <a:rPr sz="1000" b="0" i="0">
                <a:solidFill>
                  <a:srgbClr val="B6C4D2"/>
                </a:solidFill>
                <a:latin typeface="Calibri"/>
              </a:rPr>
              <a:t>Per-seat fees</a:t>
            </a:r>
          </a:p>
        </p:txBody>
      </p:sp>
      <p:sp>
        <p:nvSpPr>
          <p:cNvPr id="14" name="Rectangle 13"/>
          <p:cNvSpPr/>
          <p:nvPr/>
        </p:nvSpPr>
        <p:spPr>
          <a:xfrm>
            <a:off x="6126480" y="3520440"/>
            <a:ext cx="2651760" cy="1097280"/>
          </a:xfrm>
          <a:prstGeom prst="rect">
            <a:avLst/>
          </a:prstGeom>
          <a:solidFill>
            <a:srgbClr val="15202D"/>
          </a:solidFill>
          <a:ln w="9525">
            <a:solidFill>
              <a:srgbClr val="20314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126480" y="3630168"/>
            <a:ext cx="2651760" cy="548640"/>
          </a:xfrm>
          <a:prstGeom prst="rect">
            <a:avLst/>
          </a:prstGeom>
          <a:noFill/>
        </p:spPr>
        <p:txBody>
          <a:bodyPr wrap="square">
            <a:spAutoFit/>
          </a:bodyPr>
          <a:lstStyle/>
          <a:p>
            <a:pPr algn="ctr"/>
            <a:r>
              <a:rPr sz="2600" b="1" i="0">
                <a:solidFill>
                  <a:srgbClr val="F5F0E8"/>
                </a:solidFill>
                <a:latin typeface="Calibri"/>
              </a:rPr>
              <a:t>&lt; 1 Day</a:t>
            </a:r>
          </a:p>
        </p:txBody>
      </p:sp>
      <p:sp>
        <p:nvSpPr>
          <p:cNvPr id="16" name="TextBox 15"/>
          <p:cNvSpPr txBox="1"/>
          <p:nvPr/>
        </p:nvSpPr>
        <p:spPr>
          <a:xfrm>
            <a:off x="6126480" y="4114800"/>
            <a:ext cx="2651760" cy="365760"/>
          </a:xfrm>
          <a:prstGeom prst="rect">
            <a:avLst/>
          </a:prstGeom>
          <a:noFill/>
        </p:spPr>
        <p:txBody>
          <a:bodyPr wrap="square">
            <a:spAutoFit/>
          </a:bodyPr>
          <a:lstStyle/>
          <a:p>
            <a:pPr algn="ctr"/>
            <a:r>
              <a:rPr sz="1000" b="0" i="0">
                <a:solidFill>
                  <a:srgbClr val="B6C4D2"/>
                </a:solidFill>
                <a:latin typeface="Calibri"/>
              </a:rPr>
              <a:t>Deployment</a:t>
            </a:r>
          </a:p>
        </p:txBody>
      </p:sp>
      <p:sp>
        <p:nvSpPr>
          <p:cNvPr id="17" name="Rectangle 16"/>
          <p:cNvSpPr/>
          <p:nvPr/>
        </p:nvSpPr>
        <p:spPr>
          <a:xfrm>
            <a:off x="8961120" y="3520440"/>
            <a:ext cx="2651760" cy="1097280"/>
          </a:xfrm>
          <a:prstGeom prst="rect">
            <a:avLst/>
          </a:prstGeom>
          <a:solidFill>
            <a:srgbClr val="15202D"/>
          </a:solidFill>
          <a:ln w="9525">
            <a:solidFill>
              <a:srgbClr val="20314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8961120" y="3630168"/>
            <a:ext cx="2651760" cy="548640"/>
          </a:xfrm>
          <a:prstGeom prst="rect">
            <a:avLst/>
          </a:prstGeom>
          <a:noFill/>
        </p:spPr>
        <p:txBody>
          <a:bodyPr wrap="square">
            <a:spAutoFit/>
          </a:bodyPr>
          <a:lstStyle/>
          <a:p>
            <a:pPr algn="ctr"/>
            <a:r>
              <a:rPr sz="2600" b="1" i="0">
                <a:solidFill>
                  <a:srgbClr val="F5F0E8"/>
                </a:solidFill>
                <a:latin typeface="Calibri"/>
              </a:rPr>
              <a:t>Licensed or SaaS</a:t>
            </a:r>
          </a:p>
        </p:txBody>
      </p:sp>
      <p:sp>
        <p:nvSpPr>
          <p:cNvPr id="19" name="TextBox 18"/>
          <p:cNvSpPr txBox="1"/>
          <p:nvPr/>
        </p:nvSpPr>
        <p:spPr>
          <a:xfrm>
            <a:off x="8961120" y="4114800"/>
            <a:ext cx="2651760" cy="365760"/>
          </a:xfrm>
          <a:prstGeom prst="rect">
            <a:avLst/>
          </a:prstGeom>
          <a:noFill/>
        </p:spPr>
        <p:txBody>
          <a:bodyPr wrap="square">
            <a:spAutoFit/>
          </a:bodyPr>
          <a:lstStyle/>
          <a:p>
            <a:pPr algn="ctr"/>
            <a:r>
              <a:rPr sz="1000" b="0" i="0">
                <a:solidFill>
                  <a:srgbClr val="B6C4D2"/>
                </a:solidFill>
                <a:latin typeface="Calibri"/>
              </a:rPr>
              <a:t>Deploy your way</a:t>
            </a:r>
          </a:p>
        </p:txBody>
      </p:sp>
      <p:sp>
        <p:nvSpPr>
          <p:cNvPr id="20" name="TextBox 19"/>
          <p:cNvSpPr txBox="1"/>
          <p:nvPr/>
        </p:nvSpPr>
        <p:spPr>
          <a:xfrm>
            <a:off x="457200" y="5029200"/>
            <a:ext cx="10972800" cy="365760"/>
          </a:xfrm>
          <a:prstGeom prst="rect">
            <a:avLst/>
          </a:prstGeom>
          <a:noFill/>
        </p:spPr>
        <p:txBody>
          <a:bodyPr wrap="square">
            <a:spAutoFit/>
          </a:bodyPr>
          <a:lstStyle/>
          <a:p>
            <a:pPr algn="l"/>
            <a:r>
              <a:rPr sz="1100" b="0" i="0">
                <a:solidFill>
                  <a:srgbClr val="64748B"/>
                </a:solidFill>
                <a:latin typeface="Calibri"/>
              </a:rPr>
              <a:t>Built by firefighters who know the job  ·  kellyscheduler.com</a:t>
            </a:r>
          </a:p>
        </p:txBody>
      </p:sp>
      <p:sp>
        <p:nvSpPr>
          <p:cNvPr id="21" name="TextBox 20"/>
          <p:cNvSpPr txBox="1"/>
          <p:nvPr/>
        </p:nvSpPr>
        <p:spPr>
          <a:xfrm>
            <a:off x="457200" y="6400800"/>
            <a:ext cx="10972800" cy="320040"/>
          </a:xfrm>
          <a:prstGeom prst="rect">
            <a:avLst/>
          </a:prstGeom>
          <a:noFill/>
        </p:spPr>
        <p:txBody>
          <a:bodyPr wrap="square">
            <a:spAutoFit/>
          </a:bodyPr>
          <a:lstStyle/>
          <a:p>
            <a:pPr algn="l"/>
            <a:r>
              <a:rPr sz="900" b="0" i="0">
                <a:solidFill>
                  <a:srgbClr val="64748B"/>
                </a:solidFill>
                <a:latin typeface="Calibri"/>
              </a:rPr>
              <a:t>CONFIDENTIAL  --  FOR AUTHORIZED RECIPIENTS ONLY</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EEF2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0"/>
          </a:xfrm>
          <a:prstGeom prst="rect">
            <a:avLst/>
          </a:prstGeom>
          <a:solidFill>
            <a:srgbClr val="1520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09728"/>
            <a:ext cx="4572000" cy="411480"/>
          </a:xfrm>
          <a:prstGeom prst="rect">
            <a:avLst/>
          </a:prstGeom>
          <a:noFill/>
        </p:spPr>
        <p:txBody>
          <a:bodyPr wrap="square">
            <a:spAutoFit/>
          </a:bodyPr>
          <a:lstStyle/>
          <a:p>
            <a:pPr algn="l"/>
            <a:r>
              <a:rPr sz="1300" b="1" i="0">
                <a:solidFill>
                  <a:srgbClr val="FFFFFF"/>
                </a:solidFill>
                <a:latin typeface="Calibri"/>
              </a:rPr>
              <a:t>Kelly Scheduler</a:t>
            </a:r>
          </a:p>
        </p:txBody>
      </p:sp>
      <p:sp>
        <p:nvSpPr>
          <p:cNvPr id="5" name="TextBox 4"/>
          <p:cNvSpPr txBox="1"/>
          <p:nvPr/>
        </p:nvSpPr>
        <p:spPr>
          <a:xfrm>
            <a:off x="640080" y="822960"/>
            <a:ext cx="7315200" cy="320040"/>
          </a:xfrm>
          <a:prstGeom prst="rect">
            <a:avLst/>
          </a:prstGeom>
          <a:noFill/>
        </p:spPr>
        <p:txBody>
          <a:bodyPr wrap="square">
            <a:spAutoFit/>
          </a:bodyPr>
          <a:lstStyle/>
          <a:p>
            <a:pPr algn="l"/>
            <a:r>
              <a:rPr sz="900" b="1" i="0">
                <a:solidFill>
                  <a:srgbClr val="B42318"/>
                </a:solidFill>
                <a:latin typeface="Calibri"/>
              </a:rPr>
              <a:t>THE PROBLEM</a:t>
            </a:r>
          </a:p>
        </p:txBody>
      </p:sp>
      <p:sp>
        <p:nvSpPr>
          <p:cNvPr id="6" name="TextBox 5"/>
          <p:cNvSpPr txBox="1"/>
          <p:nvPr/>
        </p:nvSpPr>
        <p:spPr>
          <a:xfrm>
            <a:off x="640080" y="1005840"/>
            <a:ext cx="10515600" cy="822960"/>
          </a:xfrm>
          <a:prstGeom prst="rect">
            <a:avLst/>
          </a:prstGeom>
          <a:noFill/>
        </p:spPr>
        <p:txBody>
          <a:bodyPr wrap="square">
            <a:spAutoFit/>
          </a:bodyPr>
          <a:lstStyle/>
          <a:p>
            <a:pPr algn="l"/>
            <a:r>
              <a:rPr sz="3200" b="1" i="0">
                <a:solidFill>
                  <a:srgbClr val="111827"/>
                </a:solidFill>
                <a:latin typeface="Calibri"/>
              </a:rPr>
              <a:t>Every shift, the same pain points.</a:t>
            </a:r>
          </a:p>
        </p:txBody>
      </p:sp>
      <p:sp>
        <p:nvSpPr>
          <p:cNvPr id="7" name="Rectangle 6"/>
          <p:cNvSpPr/>
          <p:nvPr/>
        </p:nvSpPr>
        <p:spPr>
          <a:xfrm>
            <a:off x="457200" y="1920240"/>
            <a:ext cx="3657600" cy="160020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621792" y="2121408"/>
            <a:ext cx="73152" cy="73152"/>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77240" y="2029968"/>
            <a:ext cx="3200400" cy="365760"/>
          </a:xfrm>
          <a:prstGeom prst="rect">
            <a:avLst/>
          </a:prstGeom>
          <a:noFill/>
        </p:spPr>
        <p:txBody>
          <a:bodyPr wrap="square">
            <a:spAutoFit/>
          </a:bodyPr>
          <a:lstStyle/>
          <a:p>
            <a:pPr algn="l"/>
            <a:r>
              <a:rPr sz="1200" b="1" i="0">
                <a:solidFill>
                  <a:srgbClr val="111827"/>
                </a:solidFill>
                <a:latin typeface="Calibri"/>
              </a:rPr>
              <a:t>Whiteboard Wipeouts</a:t>
            </a:r>
          </a:p>
        </p:txBody>
      </p:sp>
      <p:sp>
        <p:nvSpPr>
          <p:cNvPr id="10" name="TextBox 9"/>
          <p:cNvSpPr txBox="1"/>
          <p:nvPr/>
        </p:nvSpPr>
        <p:spPr>
          <a:xfrm>
            <a:off x="621792" y="2395728"/>
            <a:ext cx="3337560" cy="1005840"/>
          </a:xfrm>
          <a:prstGeom prst="rect">
            <a:avLst/>
          </a:prstGeom>
          <a:noFill/>
        </p:spPr>
        <p:txBody>
          <a:bodyPr wrap="square">
            <a:spAutoFit/>
          </a:bodyPr>
          <a:lstStyle/>
          <a:p>
            <a:pPr algn="l"/>
            <a:r>
              <a:rPr sz="1000" b="0" i="0">
                <a:solidFill>
                  <a:srgbClr val="64748B"/>
                </a:solidFill>
                <a:latin typeface="Calibri"/>
              </a:rPr>
              <a:t>Assignments erased mid-shift. No history, no mobile access, no accountability.</a:t>
            </a:r>
          </a:p>
        </p:txBody>
      </p:sp>
      <p:sp>
        <p:nvSpPr>
          <p:cNvPr id="11" name="Rectangle 10"/>
          <p:cNvSpPr/>
          <p:nvPr/>
        </p:nvSpPr>
        <p:spPr>
          <a:xfrm>
            <a:off x="4315968" y="1920240"/>
            <a:ext cx="3657600" cy="160020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480560" y="2121408"/>
            <a:ext cx="73152" cy="73152"/>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636008" y="2029968"/>
            <a:ext cx="3200400" cy="365760"/>
          </a:xfrm>
          <a:prstGeom prst="rect">
            <a:avLst/>
          </a:prstGeom>
          <a:noFill/>
        </p:spPr>
        <p:txBody>
          <a:bodyPr wrap="square">
            <a:spAutoFit/>
          </a:bodyPr>
          <a:lstStyle/>
          <a:p>
            <a:pPr algn="l"/>
            <a:r>
              <a:rPr sz="1200" b="1" i="0">
                <a:solidFill>
                  <a:srgbClr val="111827"/>
                </a:solidFill>
                <a:latin typeface="Calibri"/>
              </a:rPr>
              <a:t>Staffing Minimum Gaps</a:t>
            </a:r>
          </a:p>
        </p:txBody>
      </p:sp>
      <p:sp>
        <p:nvSpPr>
          <p:cNvPr id="14" name="TextBox 13"/>
          <p:cNvSpPr txBox="1"/>
          <p:nvPr/>
        </p:nvSpPr>
        <p:spPr>
          <a:xfrm>
            <a:off x="4480560" y="2395728"/>
            <a:ext cx="3337560" cy="1005840"/>
          </a:xfrm>
          <a:prstGeom prst="rect">
            <a:avLst/>
          </a:prstGeom>
          <a:noFill/>
        </p:spPr>
        <p:txBody>
          <a:bodyPr wrap="square">
            <a:spAutoFit/>
          </a:bodyPr>
          <a:lstStyle/>
          <a:p>
            <a:pPr algn="l"/>
            <a:r>
              <a:rPr sz="1000" b="0" i="0">
                <a:solidFill>
                  <a:srgbClr val="64748B"/>
                </a:solidFill>
                <a:latin typeface="Calibri"/>
              </a:rPr>
              <a:t>Apparatus goes out understaffed because no one saw the open seat in time.</a:t>
            </a:r>
          </a:p>
        </p:txBody>
      </p:sp>
      <p:sp>
        <p:nvSpPr>
          <p:cNvPr id="15" name="Rectangle 14"/>
          <p:cNvSpPr/>
          <p:nvPr/>
        </p:nvSpPr>
        <p:spPr>
          <a:xfrm>
            <a:off x="8174736" y="1920240"/>
            <a:ext cx="3657600" cy="160020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8339328" y="2121408"/>
            <a:ext cx="73152" cy="73152"/>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494776" y="2029968"/>
            <a:ext cx="3200400" cy="365760"/>
          </a:xfrm>
          <a:prstGeom prst="rect">
            <a:avLst/>
          </a:prstGeom>
          <a:noFill/>
        </p:spPr>
        <p:txBody>
          <a:bodyPr wrap="square">
            <a:spAutoFit/>
          </a:bodyPr>
          <a:lstStyle/>
          <a:p>
            <a:pPr algn="l"/>
            <a:r>
              <a:rPr sz="1200" b="1" i="0">
                <a:solidFill>
                  <a:srgbClr val="111827"/>
                </a:solidFill>
                <a:latin typeface="Calibri"/>
              </a:rPr>
              <a:t>Fair-Share Disputes</a:t>
            </a:r>
          </a:p>
        </p:txBody>
      </p:sp>
      <p:sp>
        <p:nvSpPr>
          <p:cNvPr id="18" name="TextBox 17"/>
          <p:cNvSpPr txBox="1"/>
          <p:nvPr/>
        </p:nvSpPr>
        <p:spPr>
          <a:xfrm>
            <a:off x="8339328" y="2395728"/>
            <a:ext cx="3337560" cy="1005840"/>
          </a:xfrm>
          <a:prstGeom prst="rect">
            <a:avLst/>
          </a:prstGeom>
          <a:noFill/>
        </p:spPr>
        <p:txBody>
          <a:bodyPr wrap="square">
            <a:spAutoFit/>
          </a:bodyPr>
          <a:lstStyle/>
          <a:p>
            <a:pPr algn="l"/>
            <a:r>
              <a:rPr sz="1000" b="0" i="0">
                <a:solidFill>
                  <a:srgbClr val="64748B"/>
                </a:solidFill>
                <a:latin typeface="Calibri"/>
              </a:rPr>
              <a:t>No clean data to show who ran more calls -- just arguments and paper logs.</a:t>
            </a:r>
          </a:p>
        </p:txBody>
      </p:sp>
      <p:sp>
        <p:nvSpPr>
          <p:cNvPr id="19" name="Rectangle 18"/>
          <p:cNvSpPr/>
          <p:nvPr/>
        </p:nvSpPr>
        <p:spPr>
          <a:xfrm>
            <a:off x="457200" y="3749040"/>
            <a:ext cx="3657600" cy="160020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621792" y="3950208"/>
            <a:ext cx="73152" cy="73152"/>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777240" y="3858768"/>
            <a:ext cx="3200400" cy="365760"/>
          </a:xfrm>
          <a:prstGeom prst="rect">
            <a:avLst/>
          </a:prstGeom>
          <a:noFill/>
        </p:spPr>
        <p:txBody>
          <a:bodyPr wrap="square">
            <a:spAutoFit/>
          </a:bodyPr>
          <a:lstStyle/>
          <a:p>
            <a:pPr algn="l"/>
            <a:r>
              <a:rPr sz="1200" b="1" i="0">
                <a:solidFill>
                  <a:srgbClr val="111827"/>
                </a:solidFill>
                <a:latin typeface="Calibri"/>
              </a:rPr>
              <a:t>Expired Certifications</a:t>
            </a:r>
          </a:p>
        </p:txBody>
      </p:sp>
      <p:sp>
        <p:nvSpPr>
          <p:cNvPr id="22" name="TextBox 21"/>
          <p:cNvSpPr txBox="1"/>
          <p:nvPr/>
        </p:nvSpPr>
        <p:spPr>
          <a:xfrm>
            <a:off x="621792" y="4224528"/>
            <a:ext cx="3337560" cy="1005840"/>
          </a:xfrm>
          <a:prstGeom prst="rect">
            <a:avLst/>
          </a:prstGeom>
          <a:noFill/>
        </p:spPr>
        <p:txBody>
          <a:bodyPr wrap="square">
            <a:spAutoFit/>
          </a:bodyPr>
          <a:lstStyle/>
          <a:p>
            <a:pPr algn="l"/>
            <a:r>
              <a:rPr sz="1000" b="0" i="0">
                <a:solidFill>
                  <a:srgbClr val="64748B"/>
                </a:solidFill>
                <a:latin typeface="Calibri"/>
              </a:rPr>
              <a:t>Qualified firefighters riding on lapsed certs. Liability exposure every shift.</a:t>
            </a:r>
          </a:p>
        </p:txBody>
      </p:sp>
      <p:sp>
        <p:nvSpPr>
          <p:cNvPr id="23" name="Rectangle 22"/>
          <p:cNvSpPr/>
          <p:nvPr/>
        </p:nvSpPr>
        <p:spPr>
          <a:xfrm>
            <a:off x="4315968" y="3749040"/>
            <a:ext cx="3657600" cy="160020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4480560" y="3950208"/>
            <a:ext cx="73152" cy="73152"/>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4636008" y="3858768"/>
            <a:ext cx="3200400" cy="365760"/>
          </a:xfrm>
          <a:prstGeom prst="rect">
            <a:avLst/>
          </a:prstGeom>
          <a:noFill/>
        </p:spPr>
        <p:txBody>
          <a:bodyPr wrap="square">
            <a:spAutoFit/>
          </a:bodyPr>
          <a:lstStyle/>
          <a:p>
            <a:pPr algn="l"/>
            <a:r>
              <a:rPr sz="1200" b="1" i="0">
                <a:solidFill>
                  <a:srgbClr val="111827"/>
                </a:solidFill>
                <a:latin typeface="Calibri"/>
              </a:rPr>
              <a:t>Overpriced Enterprise Tools</a:t>
            </a:r>
          </a:p>
        </p:txBody>
      </p:sp>
      <p:sp>
        <p:nvSpPr>
          <p:cNvPr id="26" name="TextBox 25"/>
          <p:cNvSpPr txBox="1"/>
          <p:nvPr/>
        </p:nvSpPr>
        <p:spPr>
          <a:xfrm>
            <a:off x="4480560" y="4224528"/>
            <a:ext cx="3337560" cy="1005840"/>
          </a:xfrm>
          <a:prstGeom prst="rect">
            <a:avLst/>
          </a:prstGeom>
          <a:noFill/>
        </p:spPr>
        <p:txBody>
          <a:bodyPr wrap="square">
            <a:spAutoFit/>
          </a:bodyPr>
          <a:lstStyle/>
          <a:p>
            <a:pPr algn="l"/>
            <a:r>
              <a:rPr sz="1000" b="0" i="0">
                <a:solidFill>
                  <a:srgbClr val="64748B"/>
                </a:solidFill>
                <a:latin typeface="Calibri"/>
              </a:rPr>
              <a:t>Legacy platforms charge $5–15k/yr for features departments use 20% of.</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EEF2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0"/>
          </a:xfrm>
          <a:prstGeom prst="rect">
            <a:avLst/>
          </a:prstGeom>
          <a:solidFill>
            <a:srgbClr val="1520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09728"/>
            <a:ext cx="4572000" cy="411480"/>
          </a:xfrm>
          <a:prstGeom prst="rect">
            <a:avLst/>
          </a:prstGeom>
          <a:noFill/>
        </p:spPr>
        <p:txBody>
          <a:bodyPr wrap="square">
            <a:spAutoFit/>
          </a:bodyPr>
          <a:lstStyle/>
          <a:p>
            <a:pPr algn="l"/>
            <a:r>
              <a:rPr sz="1300" b="1" i="0">
                <a:solidFill>
                  <a:srgbClr val="FFFFFF"/>
                </a:solidFill>
                <a:latin typeface="Calibri"/>
              </a:rPr>
              <a:t>Kelly Scheduler</a:t>
            </a:r>
          </a:p>
        </p:txBody>
      </p:sp>
      <p:sp>
        <p:nvSpPr>
          <p:cNvPr id="5" name="TextBox 4"/>
          <p:cNvSpPr txBox="1"/>
          <p:nvPr/>
        </p:nvSpPr>
        <p:spPr>
          <a:xfrm>
            <a:off x="640080" y="822960"/>
            <a:ext cx="7315200" cy="320040"/>
          </a:xfrm>
          <a:prstGeom prst="rect">
            <a:avLst/>
          </a:prstGeom>
          <a:noFill/>
        </p:spPr>
        <p:txBody>
          <a:bodyPr wrap="square">
            <a:spAutoFit/>
          </a:bodyPr>
          <a:lstStyle/>
          <a:p>
            <a:pPr algn="l"/>
            <a:r>
              <a:rPr sz="900" b="1" i="0">
                <a:solidFill>
                  <a:srgbClr val="B42318"/>
                </a:solidFill>
                <a:latin typeface="Calibri"/>
              </a:rPr>
              <a:t>THE SOLUTION</a:t>
            </a:r>
          </a:p>
        </p:txBody>
      </p:sp>
      <p:sp>
        <p:nvSpPr>
          <p:cNvPr id="6" name="TextBox 5"/>
          <p:cNvSpPr txBox="1"/>
          <p:nvPr/>
        </p:nvSpPr>
        <p:spPr>
          <a:xfrm>
            <a:off x="640080" y="1005840"/>
            <a:ext cx="10515600" cy="822960"/>
          </a:xfrm>
          <a:prstGeom prst="rect">
            <a:avLst/>
          </a:prstGeom>
          <a:noFill/>
        </p:spPr>
        <p:txBody>
          <a:bodyPr wrap="square">
            <a:spAutoFit/>
          </a:bodyPr>
          <a:lstStyle/>
          <a:p>
            <a:pPr algn="l"/>
            <a:r>
              <a:rPr sz="3200" b="1" i="0">
                <a:solidFill>
                  <a:srgbClr val="111827"/>
                </a:solidFill>
                <a:latin typeface="Calibri"/>
              </a:rPr>
              <a:t>One platform. Every shift need covered.</a:t>
            </a:r>
          </a:p>
        </p:txBody>
      </p:sp>
      <p:sp>
        <p:nvSpPr>
          <p:cNvPr id="7" name="TextBox 6"/>
          <p:cNvSpPr txBox="1"/>
          <p:nvPr/>
        </p:nvSpPr>
        <p:spPr>
          <a:xfrm>
            <a:off x="640080" y="1874519"/>
            <a:ext cx="10789920" cy="914400"/>
          </a:xfrm>
          <a:prstGeom prst="rect">
            <a:avLst/>
          </a:prstGeom>
          <a:noFill/>
        </p:spPr>
        <p:txBody>
          <a:bodyPr wrap="square">
            <a:spAutoFit/>
          </a:bodyPr>
          <a:lstStyle/>
          <a:p>
            <a:pPr algn="l"/>
            <a:r>
              <a:rPr sz="1300" b="0" i="0">
                <a:solidFill>
                  <a:srgbClr val="111827"/>
                </a:solidFill>
                <a:latin typeface="Calibri"/>
              </a:rPr>
              <a:t>Kelly Scheduler is a purpose-built fire station management platform designed by active fire service professionals. It replaces the whiteboard with a live, multi-device riding board -- updated in real time, accessible from any browser on your network.</a:t>
            </a:r>
          </a:p>
        </p:txBody>
      </p:sp>
      <p:sp>
        <p:nvSpPr>
          <p:cNvPr id="8" name="Rectangle 7"/>
          <p:cNvSpPr/>
          <p:nvPr/>
        </p:nvSpPr>
        <p:spPr>
          <a:xfrm>
            <a:off x="457200" y="2880360"/>
            <a:ext cx="5394960" cy="347472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58368" y="3044952"/>
            <a:ext cx="4992624" cy="3145536"/>
          </a:xfrm>
          <a:prstGeom prst="rect">
            <a:avLst/>
          </a:prstGeom>
          <a:noFill/>
        </p:spPr>
        <p:txBody>
          <a:bodyPr wrap="square">
            <a:spAutoFit/>
          </a:bodyPr>
          <a:lstStyle/>
          <a:p>
            <a:pPr>
              <a:spcBef>
                <a:spcPts val="400"/>
              </a:spcBef>
            </a:pPr>
            <a:r>
              <a:rPr sz="1300">
                <a:solidFill>
                  <a:srgbClr val="111827"/>
                </a:solidFill>
                <a:latin typeface="Calibri"/>
              </a:rPr>
              <a:t>✓  Live apparatus riding board -- real-time across all devices</a:t>
            </a:r>
          </a:p>
          <a:p>
            <a:pPr>
              <a:spcBef>
                <a:spcPts val="400"/>
              </a:spcBef>
            </a:pPr>
            <a:r>
              <a:rPr sz="1300">
                <a:solidFill>
                  <a:srgbClr val="111827"/>
                </a:solidFill>
                <a:latin typeface="Calibri"/>
              </a:rPr>
              <a:t>✓  Seat assignment requests, approvals, and cancellations</a:t>
            </a:r>
          </a:p>
          <a:p>
            <a:pPr>
              <a:spcBef>
                <a:spcPts val="400"/>
              </a:spcBef>
            </a:pPr>
            <a:r>
              <a:rPr sz="1300">
                <a:solidFill>
                  <a:srgbClr val="111827"/>
                </a:solidFill>
                <a:latin typeface="Calibri"/>
              </a:rPr>
              <a:t>✓  Kelly day &amp; shift rotation engine (24/48, 24/72, custom)</a:t>
            </a:r>
          </a:p>
          <a:p>
            <a:pPr>
              <a:spcBef>
                <a:spcPts val="400"/>
              </a:spcBef>
            </a:pPr>
            <a:r>
              <a:rPr sz="1300">
                <a:solidFill>
                  <a:srgbClr val="111827"/>
                </a:solidFill>
                <a:latin typeface="Calibri"/>
              </a:rPr>
              <a:t>✓  CAD / dispatch API integration for automatic call ingestion</a:t>
            </a:r>
          </a:p>
          <a:p>
            <a:pPr>
              <a:spcBef>
                <a:spcPts val="400"/>
              </a:spcBef>
            </a:pPr>
            <a:r>
              <a:rPr sz="1300">
                <a:solidFill>
                  <a:srgbClr val="111827"/>
                </a:solidFill>
                <a:latin typeface="Calibri"/>
              </a:rPr>
              <a:t>✓  Certification tracking with expiry alerts</a:t>
            </a:r>
          </a:p>
        </p:txBody>
      </p:sp>
      <p:sp>
        <p:nvSpPr>
          <p:cNvPr id="10" name="Rectangle 9"/>
          <p:cNvSpPr/>
          <p:nvPr/>
        </p:nvSpPr>
        <p:spPr>
          <a:xfrm>
            <a:off x="6126480" y="2880360"/>
            <a:ext cx="5394960" cy="347472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327648" y="3044952"/>
            <a:ext cx="4992624" cy="3145536"/>
          </a:xfrm>
          <a:prstGeom prst="rect">
            <a:avLst/>
          </a:prstGeom>
          <a:noFill/>
        </p:spPr>
        <p:txBody>
          <a:bodyPr wrap="square">
            <a:spAutoFit/>
          </a:bodyPr>
          <a:lstStyle/>
          <a:p>
            <a:pPr>
              <a:spcBef>
                <a:spcPts val="400"/>
              </a:spcBef>
            </a:pPr>
            <a:r>
              <a:rPr sz="1300">
                <a:solidFill>
                  <a:srgbClr val="111827"/>
                </a:solidFill>
                <a:latin typeface="Calibri"/>
              </a:rPr>
              <a:t>✓  Shift trade and time-off request workflows</a:t>
            </a:r>
          </a:p>
          <a:p>
            <a:pPr>
              <a:spcBef>
                <a:spcPts val="400"/>
              </a:spcBef>
            </a:pPr>
            <a:r>
              <a:rPr sz="1300">
                <a:solidFill>
                  <a:srgbClr val="111827"/>
                </a:solidFill>
                <a:latin typeface="Calibri"/>
              </a:rPr>
              <a:t>✓  Fair-share analytics and call count reports</a:t>
            </a:r>
          </a:p>
          <a:p>
            <a:pPr>
              <a:spcBef>
                <a:spcPts val="400"/>
              </a:spcBef>
            </a:pPr>
            <a:r>
              <a:rPr sz="1300">
                <a:solidFill>
                  <a:srgbClr val="111827"/>
                </a:solidFill>
                <a:latin typeface="Calibri"/>
              </a:rPr>
              <a:t>✓  iCal export for personal calendar sync</a:t>
            </a:r>
          </a:p>
          <a:p>
            <a:pPr>
              <a:spcBef>
                <a:spcPts val="400"/>
              </a:spcBef>
            </a:pPr>
            <a:r>
              <a:rPr sz="1300">
                <a:solidFill>
                  <a:srgbClr val="111827"/>
                </a:solidFill>
                <a:latin typeface="Calibri"/>
              </a:rPr>
              <a:t>✓  Role-based access: Firefighter, Officer, Admin</a:t>
            </a:r>
          </a:p>
          <a:p>
            <a:pPr>
              <a:spcBef>
                <a:spcPts val="400"/>
              </a:spcBef>
            </a:pPr>
            <a:r>
              <a:rPr sz="1300">
                <a:solidFill>
                  <a:srgbClr val="111827"/>
                </a:solidFill>
                <a:latin typeface="Calibri"/>
              </a:rPr>
              <a:t>✓  TV dashboard display for the apparatus bay</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EEF2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0"/>
          </a:xfrm>
          <a:prstGeom prst="rect">
            <a:avLst/>
          </a:prstGeom>
          <a:solidFill>
            <a:srgbClr val="1520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09728"/>
            <a:ext cx="4572000" cy="411480"/>
          </a:xfrm>
          <a:prstGeom prst="rect">
            <a:avLst/>
          </a:prstGeom>
          <a:noFill/>
        </p:spPr>
        <p:txBody>
          <a:bodyPr wrap="square">
            <a:spAutoFit/>
          </a:bodyPr>
          <a:lstStyle/>
          <a:p>
            <a:pPr algn="l"/>
            <a:r>
              <a:rPr sz="1300" b="1" i="0">
                <a:solidFill>
                  <a:srgbClr val="FFFFFF"/>
                </a:solidFill>
                <a:latin typeface="Calibri"/>
              </a:rPr>
              <a:t>Kelly Scheduler</a:t>
            </a:r>
          </a:p>
        </p:txBody>
      </p:sp>
      <p:sp>
        <p:nvSpPr>
          <p:cNvPr id="5" name="TextBox 4"/>
          <p:cNvSpPr txBox="1"/>
          <p:nvPr/>
        </p:nvSpPr>
        <p:spPr>
          <a:xfrm>
            <a:off x="640080" y="822960"/>
            <a:ext cx="7315200" cy="320040"/>
          </a:xfrm>
          <a:prstGeom prst="rect">
            <a:avLst/>
          </a:prstGeom>
          <a:noFill/>
        </p:spPr>
        <p:txBody>
          <a:bodyPr wrap="square">
            <a:spAutoFit/>
          </a:bodyPr>
          <a:lstStyle/>
          <a:p>
            <a:pPr algn="l"/>
            <a:r>
              <a:rPr sz="900" b="1" i="0">
                <a:solidFill>
                  <a:srgbClr val="B42318"/>
                </a:solidFill>
                <a:latin typeface="Calibri"/>
              </a:rPr>
              <a:t>DEPLOYMENT</a:t>
            </a:r>
          </a:p>
        </p:txBody>
      </p:sp>
      <p:sp>
        <p:nvSpPr>
          <p:cNvPr id="6" name="TextBox 5"/>
          <p:cNvSpPr txBox="1"/>
          <p:nvPr/>
        </p:nvSpPr>
        <p:spPr>
          <a:xfrm>
            <a:off x="640080" y="1005840"/>
            <a:ext cx="10515600" cy="822960"/>
          </a:xfrm>
          <a:prstGeom prst="rect">
            <a:avLst/>
          </a:prstGeom>
          <a:noFill/>
        </p:spPr>
        <p:txBody>
          <a:bodyPr wrap="square">
            <a:spAutoFit/>
          </a:bodyPr>
          <a:lstStyle/>
          <a:p>
            <a:pPr algn="l"/>
            <a:r>
              <a:rPr sz="3200" b="1" i="0">
                <a:solidFill>
                  <a:srgbClr val="111827"/>
                </a:solidFill>
                <a:latin typeface="Calibri"/>
              </a:rPr>
              <a:t>Up and running in under a day.</a:t>
            </a:r>
          </a:p>
        </p:txBody>
      </p:sp>
      <p:sp>
        <p:nvSpPr>
          <p:cNvPr id="7" name="Oval 6"/>
          <p:cNvSpPr/>
          <p:nvPr/>
        </p:nvSpPr>
        <p:spPr>
          <a:xfrm>
            <a:off x="1828800" y="1920240"/>
            <a:ext cx="822960" cy="822960"/>
          </a:xfrm>
          <a:prstGeom prst="ellipse">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828800" y="1901952"/>
            <a:ext cx="822960" cy="822960"/>
          </a:xfrm>
          <a:prstGeom prst="rect">
            <a:avLst/>
          </a:prstGeom>
          <a:noFill/>
        </p:spPr>
        <p:txBody>
          <a:bodyPr wrap="square">
            <a:spAutoFit/>
          </a:bodyPr>
          <a:lstStyle/>
          <a:p>
            <a:pPr algn="ctr"/>
            <a:r>
              <a:rPr sz="2200" b="1" i="0">
                <a:solidFill>
                  <a:srgbClr val="FFFFFF"/>
                </a:solidFill>
                <a:latin typeface="Calibri"/>
              </a:rPr>
              <a:t>1</a:t>
            </a:r>
          </a:p>
        </p:txBody>
      </p:sp>
      <p:sp>
        <p:nvSpPr>
          <p:cNvPr id="9" name="TextBox 8"/>
          <p:cNvSpPr txBox="1"/>
          <p:nvPr/>
        </p:nvSpPr>
        <p:spPr>
          <a:xfrm>
            <a:off x="457200" y="2880360"/>
            <a:ext cx="3474720" cy="457200"/>
          </a:xfrm>
          <a:prstGeom prst="rect">
            <a:avLst/>
          </a:prstGeom>
          <a:noFill/>
        </p:spPr>
        <p:txBody>
          <a:bodyPr wrap="square">
            <a:spAutoFit/>
          </a:bodyPr>
          <a:lstStyle/>
          <a:p>
            <a:pPr algn="ctr"/>
            <a:r>
              <a:rPr sz="1400" b="1" i="0">
                <a:solidFill>
                  <a:srgbClr val="111827"/>
                </a:solidFill>
                <a:latin typeface="Calibri"/>
              </a:rPr>
              <a:t>Onboarding Call</a:t>
            </a:r>
          </a:p>
        </p:txBody>
      </p:sp>
      <p:sp>
        <p:nvSpPr>
          <p:cNvPr id="10" name="TextBox 9"/>
          <p:cNvSpPr txBox="1"/>
          <p:nvPr/>
        </p:nvSpPr>
        <p:spPr>
          <a:xfrm>
            <a:off x="457200" y="3337560"/>
            <a:ext cx="3474720" cy="1645920"/>
          </a:xfrm>
          <a:prstGeom prst="rect">
            <a:avLst/>
          </a:prstGeom>
          <a:noFill/>
        </p:spPr>
        <p:txBody>
          <a:bodyPr wrap="square">
            <a:spAutoFit/>
          </a:bodyPr>
          <a:lstStyle/>
          <a:p>
            <a:pPr algn="ctr"/>
            <a:r>
              <a:rPr sz="1100" b="0" i="0">
                <a:solidFill>
                  <a:srgbClr val="64748B"/>
                </a:solidFill>
                <a:latin typeface="Calibri"/>
              </a:rPr>
              <a:t>A fire service professional configures your apparatus list, shift rotation, seat positions, and user accounts with you. Usually 2–4 hours.</a:t>
            </a:r>
          </a:p>
        </p:txBody>
      </p:sp>
      <p:sp>
        <p:nvSpPr>
          <p:cNvPr id="11" name="Oval 10"/>
          <p:cNvSpPr/>
          <p:nvPr/>
        </p:nvSpPr>
        <p:spPr>
          <a:xfrm>
            <a:off x="5669280" y="1920240"/>
            <a:ext cx="822960" cy="822960"/>
          </a:xfrm>
          <a:prstGeom prst="ellipse">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669280" y="1901952"/>
            <a:ext cx="822960" cy="822960"/>
          </a:xfrm>
          <a:prstGeom prst="rect">
            <a:avLst/>
          </a:prstGeom>
          <a:noFill/>
        </p:spPr>
        <p:txBody>
          <a:bodyPr wrap="square">
            <a:spAutoFit/>
          </a:bodyPr>
          <a:lstStyle/>
          <a:p>
            <a:pPr algn="ctr"/>
            <a:r>
              <a:rPr sz="2200" b="1" i="0">
                <a:solidFill>
                  <a:srgbClr val="FFFFFF"/>
                </a:solidFill>
                <a:latin typeface="Calibri"/>
              </a:rPr>
              <a:t>2</a:t>
            </a:r>
          </a:p>
        </p:txBody>
      </p:sp>
      <p:sp>
        <p:nvSpPr>
          <p:cNvPr id="13" name="TextBox 12"/>
          <p:cNvSpPr txBox="1"/>
          <p:nvPr/>
        </p:nvSpPr>
        <p:spPr>
          <a:xfrm>
            <a:off x="4297680" y="2880360"/>
            <a:ext cx="3474720" cy="457200"/>
          </a:xfrm>
          <a:prstGeom prst="rect">
            <a:avLst/>
          </a:prstGeom>
          <a:noFill/>
        </p:spPr>
        <p:txBody>
          <a:bodyPr wrap="square">
            <a:spAutoFit/>
          </a:bodyPr>
          <a:lstStyle/>
          <a:p>
            <a:pPr algn="ctr"/>
            <a:r>
              <a:rPr sz="1400" b="1" i="0">
                <a:solidFill>
                  <a:srgbClr val="111827"/>
                </a:solidFill>
                <a:latin typeface="Calibri"/>
              </a:rPr>
              <a:t>Deploy &amp; Connect</a:t>
            </a:r>
          </a:p>
        </p:txBody>
      </p:sp>
      <p:sp>
        <p:nvSpPr>
          <p:cNvPr id="14" name="TextBox 13"/>
          <p:cNvSpPr txBox="1"/>
          <p:nvPr/>
        </p:nvSpPr>
        <p:spPr>
          <a:xfrm>
            <a:off x="4297680" y="3337560"/>
            <a:ext cx="3474720" cy="1645920"/>
          </a:xfrm>
          <a:prstGeom prst="rect">
            <a:avLst/>
          </a:prstGeom>
          <a:noFill/>
        </p:spPr>
        <p:txBody>
          <a:bodyPr wrap="square">
            <a:spAutoFit/>
          </a:bodyPr>
          <a:lstStyle/>
          <a:p>
            <a:pPr algn="ctr"/>
            <a:r>
              <a:rPr sz="1100" b="0" i="0">
                <a:solidFill>
                  <a:srgbClr val="64748B"/>
                </a:solidFill>
                <a:latin typeface="Calibri"/>
              </a:rPr>
              <a:t>Install on a Raspberry Pi or any Linux server inside the station -- or we host it for you. Connect to your CAD feed if available.</a:t>
            </a:r>
          </a:p>
        </p:txBody>
      </p:sp>
      <p:sp>
        <p:nvSpPr>
          <p:cNvPr id="15" name="Oval 14"/>
          <p:cNvSpPr/>
          <p:nvPr/>
        </p:nvSpPr>
        <p:spPr>
          <a:xfrm>
            <a:off x="9509760" y="1920240"/>
            <a:ext cx="822960" cy="822960"/>
          </a:xfrm>
          <a:prstGeom prst="ellipse">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9509760" y="1901952"/>
            <a:ext cx="822960" cy="822960"/>
          </a:xfrm>
          <a:prstGeom prst="rect">
            <a:avLst/>
          </a:prstGeom>
          <a:noFill/>
        </p:spPr>
        <p:txBody>
          <a:bodyPr wrap="square">
            <a:spAutoFit/>
          </a:bodyPr>
          <a:lstStyle/>
          <a:p>
            <a:pPr algn="ctr"/>
            <a:r>
              <a:rPr sz="2200" b="1" i="0">
                <a:solidFill>
                  <a:srgbClr val="FFFFFF"/>
                </a:solidFill>
                <a:latin typeface="Calibri"/>
              </a:rPr>
              <a:t>3</a:t>
            </a:r>
          </a:p>
        </p:txBody>
      </p:sp>
      <p:sp>
        <p:nvSpPr>
          <p:cNvPr id="17" name="TextBox 16"/>
          <p:cNvSpPr txBox="1"/>
          <p:nvPr/>
        </p:nvSpPr>
        <p:spPr>
          <a:xfrm>
            <a:off x="8138160" y="2880360"/>
            <a:ext cx="3474720" cy="457200"/>
          </a:xfrm>
          <a:prstGeom prst="rect">
            <a:avLst/>
          </a:prstGeom>
          <a:noFill/>
        </p:spPr>
        <p:txBody>
          <a:bodyPr wrap="square">
            <a:spAutoFit/>
          </a:bodyPr>
          <a:lstStyle/>
          <a:p>
            <a:pPr algn="ctr"/>
            <a:r>
              <a:rPr sz="1400" b="1" i="0">
                <a:solidFill>
                  <a:srgbClr val="111827"/>
                </a:solidFill>
                <a:latin typeface="Calibri"/>
              </a:rPr>
              <a:t>Go Live</a:t>
            </a:r>
          </a:p>
        </p:txBody>
      </p:sp>
      <p:sp>
        <p:nvSpPr>
          <p:cNvPr id="18" name="TextBox 17"/>
          <p:cNvSpPr txBox="1"/>
          <p:nvPr/>
        </p:nvSpPr>
        <p:spPr>
          <a:xfrm>
            <a:off x="8138160" y="3337560"/>
            <a:ext cx="3474720" cy="1645920"/>
          </a:xfrm>
          <a:prstGeom prst="rect">
            <a:avLst/>
          </a:prstGeom>
          <a:noFill/>
        </p:spPr>
        <p:txBody>
          <a:bodyPr wrap="square">
            <a:spAutoFit/>
          </a:bodyPr>
          <a:lstStyle/>
          <a:p>
            <a:pPr algn="ctr"/>
            <a:r>
              <a:rPr sz="1100" b="0" i="0">
                <a:solidFill>
                  <a:srgbClr val="64748B"/>
                </a:solidFill>
                <a:latin typeface="Calibri"/>
              </a:rPr>
              <a:t>Officers open the URL on any browser -- mounted bay tablet, phone, laptop. Assignments update in real time across every device.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EEF2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0"/>
          </a:xfrm>
          <a:prstGeom prst="rect">
            <a:avLst/>
          </a:prstGeom>
          <a:solidFill>
            <a:srgbClr val="1520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09728"/>
            <a:ext cx="4572000" cy="411480"/>
          </a:xfrm>
          <a:prstGeom prst="rect">
            <a:avLst/>
          </a:prstGeom>
          <a:noFill/>
        </p:spPr>
        <p:txBody>
          <a:bodyPr wrap="square">
            <a:spAutoFit/>
          </a:bodyPr>
          <a:lstStyle/>
          <a:p>
            <a:pPr algn="l"/>
            <a:r>
              <a:rPr sz="1300" b="1" i="0">
                <a:solidFill>
                  <a:srgbClr val="FFFFFF"/>
                </a:solidFill>
                <a:latin typeface="Calibri"/>
              </a:rPr>
              <a:t>Kelly Scheduler</a:t>
            </a:r>
          </a:p>
        </p:txBody>
      </p:sp>
      <p:sp>
        <p:nvSpPr>
          <p:cNvPr id="5" name="TextBox 4"/>
          <p:cNvSpPr txBox="1"/>
          <p:nvPr/>
        </p:nvSpPr>
        <p:spPr>
          <a:xfrm>
            <a:off x="640080" y="822960"/>
            <a:ext cx="7315200" cy="320040"/>
          </a:xfrm>
          <a:prstGeom prst="rect">
            <a:avLst/>
          </a:prstGeom>
          <a:noFill/>
        </p:spPr>
        <p:txBody>
          <a:bodyPr wrap="square">
            <a:spAutoFit/>
          </a:bodyPr>
          <a:lstStyle/>
          <a:p>
            <a:pPr algn="l"/>
            <a:r>
              <a:rPr sz="900" b="1" i="0">
                <a:solidFill>
                  <a:srgbClr val="B42318"/>
                </a:solidFill>
                <a:latin typeface="Calibri"/>
              </a:rPr>
              <a:t>PRICING &amp; DEPLOYMENT</a:t>
            </a:r>
          </a:p>
        </p:txBody>
      </p:sp>
      <p:sp>
        <p:nvSpPr>
          <p:cNvPr id="6" name="TextBox 5"/>
          <p:cNvSpPr txBox="1"/>
          <p:nvPr/>
        </p:nvSpPr>
        <p:spPr>
          <a:xfrm>
            <a:off x="640080" y="1005840"/>
            <a:ext cx="10515600" cy="822960"/>
          </a:xfrm>
          <a:prstGeom prst="rect">
            <a:avLst/>
          </a:prstGeom>
          <a:noFill/>
        </p:spPr>
        <p:txBody>
          <a:bodyPr wrap="square">
            <a:spAutoFit/>
          </a:bodyPr>
          <a:lstStyle/>
          <a:p>
            <a:pPr algn="l"/>
            <a:r>
              <a:rPr sz="3200" b="1" i="0">
                <a:solidFill>
                  <a:srgbClr val="111827"/>
                </a:solidFill>
                <a:latin typeface="Calibri"/>
              </a:rPr>
              <a:t>Your department. Your choice.</a:t>
            </a:r>
          </a:p>
        </p:txBody>
      </p:sp>
      <p:sp>
        <p:nvSpPr>
          <p:cNvPr id="7" name="Rectangle 6"/>
          <p:cNvSpPr/>
          <p:nvPr/>
        </p:nvSpPr>
        <p:spPr>
          <a:xfrm>
            <a:off x="457200" y="1874519"/>
            <a:ext cx="5394960" cy="4480560"/>
          </a:xfrm>
          <a:prstGeom prst="rect">
            <a:avLst/>
          </a:prstGeom>
          <a:solidFill>
            <a:srgbClr val="FFFFFF"/>
          </a:solidFill>
          <a:ln w="1524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457200" y="1874519"/>
            <a:ext cx="5394960" cy="54864"/>
          </a:xfrm>
          <a:prstGeom prst="rect">
            <a:avLst/>
          </a:prstGeom>
          <a:solidFill>
            <a:srgbClr val="64748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1965960"/>
            <a:ext cx="5029200" cy="347472"/>
          </a:xfrm>
          <a:prstGeom prst="rect">
            <a:avLst/>
          </a:prstGeom>
          <a:noFill/>
        </p:spPr>
        <p:txBody>
          <a:bodyPr wrap="square">
            <a:spAutoFit/>
          </a:bodyPr>
          <a:lstStyle/>
          <a:p>
            <a:pPr algn="l"/>
            <a:r>
              <a:rPr sz="900" b="1" i="0">
                <a:solidFill>
                  <a:srgbClr val="64748B"/>
                </a:solidFill>
                <a:latin typeface="Calibri"/>
              </a:rPr>
              <a:t>LICENSED  ·  SELF-HOSTED</a:t>
            </a:r>
          </a:p>
        </p:txBody>
      </p:sp>
      <p:sp>
        <p:nvSpPr>
          <p:cNvPr id="10" name="TextBox 9"/>
          <p:cNvSpPr txBox="1"/>
          <p:nvPr/>
        </p:nvSpPr>
        <p:spPr>
          <a:xfrm>
            <a:off x="640080" y="2331720"/>
            <a:ext cx="5029200" cy="502920"/>
          </a:xfrm>
          <a:prstGeom prst="rect">
            <a:avLst/>
          </a:prstGeom>
          <a:noFill/>
        </p:spPr>
        <p:txBody>
          <a:bodyPr wrap="square">
            <a:spAutoFit/>
          </a:bodyPr>
          <a:lstStyle/>
          <a:p>
            <a:pPr algn="l"/>
            <a:r>
              <a:rPr sz="2000" b="1" i="0">
                <a:solidFill>
                  <a:srgbClr val="111827"/>
                </a:solidFill>
                <a:latin typeface="Calibri"/>
              </a:rPr>
              <a:t>Run It in the Station</a:t>
            </a:r>
          </a:p>
        </p:txBody>
      </p:sp>
      <p:sp>
        <p:nvSpPr>
          <p:cNvPr id="11" name="TextBox 10"/>
          <p:cNvSpPr txBox="1"/>
          <p:nvPr/>
        </p:nvSpPr>
        <p:spPr>
          <a:xfrm>
            <a:off x="640080" y="2926080"/>
            <a:ext cx="5029200" cy="384048"/>
          </a:xfrm>
          <a:prstGeom prst="rect">
            <a:avLst/>
          </a:prstGeom>
          <a:noFill/>
        </p:spPr>
        <p:txBody>
          <a:bodyPr wrap="square">
            <a:spAutoFit/>
          </a:bodyPr>
          <a:lstStyle/>
          <a:p>
            <a:pPr algn="l"/>
            <a:r>
              <a:rPr sz="1100" b="0" i="0">
                <a:solidFill>
                  <a:srgbClr val="111827"/>
                </a:solidFill>
                <a:latin typeface="Calibri"/>
              </a:rPr>
              <a:t>✓  One-time licensing fee -- own it outright</a:t>
            </a:r>
          </a:p>
        </p:txBody>
      </p:sp>
      <p:sp>
        <p:nvSpPr>
          <p:cNvPr id="12" name="TextBox 11"/>
          <p:cNvSpPr txBox="1"/>
          <p:nvPr/>
        </p:nvSpPr>
        <p:spPr>
          <a:xfrm>
            <a:off x="640080" y="3355848"/>
            <a:ext cx="5029200" cy="384048"/>
          </a:xfrm>
          <a:prstGeom prst="rect">
            <a:avLst/>
          </a:prstGeom>
          <a:noFill/>
        </p:spPr>
        <p:txBody>
          <a:bodyPr wrap="square">
            <a:spAutoFit/>
          </a:bodyPr>
          <a:lstStyle/>
          <a:p>
            <a:pPr algn="l"/>
            <a:r>
              <a:rPr sz="1100" b="0" i="0">
                <a:solidFill>
                  <a:srgbClr val="111827"/>
                </a:solidFill>
                <a:latin typeface="Calibri"/>
              </a:rPr>
              <a:t>✓  Runs on a $60 Raspberry Pi or existing hardware</a:t>
            </a:r>
          </a:p>
        </p:txBody>
      </p:sp>
      <p:sp>
        <p:nvSpPr>
          <p:cNvPr id="13" name="TextBox 12"/>
          <p:cNvSpPr txBox="1"/>
          <p:nvPr/>
        </p:nvSpPr>
        <p:spPr>
          <a:xfrm>
            <a:off x="640080" y="3785616"/>
            <a:ext cx="5029200" cy="384048"/>
          </a:xfrm>
          <a:prstGeom prst="rect">
            <a:avLst/>
          </a:prstGeom>
          <a:noFill/>
        </p:spPr>
        <p:txBody>
          <a:bodyPr wrap="square">
            <a:spAutoFit/>
          </a:bodyPr>
          <a:lstStyle/>
          <a:p>
            <a:pPr algn="l"/>
            <a:r>
              <a:rPr sz="1100" b="0" i="0">
                <a:solidFill>
                  <a:srgbClr val="111827"/>
                </a:solidFill>
                <a:latin typeface="Calibri"/>
              </a:rPr>
              <a:t>✓  All data stays inside your network</a:t>
            </a:r>
          </a:p>
        </p:txBody>
      </p:sp>
      <p:sp>
        <p:nvSpPr>
          <p:cNvPr id="14" name="TextBox 13"/>
          <p:cNvSpPr txBox="1"/>
          <p:nvPr/>
        </p:nvSpPr>
        <p:spPr>
          <a:xfrm>
            <a:off x="640080" y="4215384"/>
            <a:ext cx="5029200" cy="384048"/>
          </a:xfrm>
          <a:prstGeom prst="rect">
            <a:avLst/>
          </a:prstGeom>
          <a:noFill/>
        </p:spPr>
        <p:txBody>
          <a:bodyPr wrap="square">
            <a:spAutoFit/>
          </a:bodyPr>
          <a:lstStyle/>
          <a:p>
            <a:pPr algn="l"/>
            <a:r>
              <a:rPr sz="1100" b="0" i="0">
                <a:solidFill>
                  <a:srgbClr val="111827"/>
                </a:solidFill>
                <a:latin typeface="Calibri"/>
              </a:rPr>
              <a:t>✓  Works without internet during operations</a:t>
            </a:r>
          </a:p>
        </p:txBody>
      </p:sp>
      <p:sp>
        <p:nvSpPr>
          <p:cNvPr id="15" name="TextBox 14"/>
          <p:cNvSpPr txBox="1"/>
          <p:nvPr/>
        </p:nvSpPr>
        <p:spPr>
          <a:xfrm>
            <a:off x="640080" y="4645152"/>
            <a:ext cx="5029200" cy="384048"/>
          </a:xfrm>
          <a:prstGeom prst="rect">
            <a:avLst/>
          </a:prstGeom>
          <a:noFill/>
        </p:spPr>
        <p:txBody>
          <a:bodyPr wrap="square">
            <a:spAutoFit/>
          </a:bodyPr>
          <a:lstStyle/>
          <a:p>
            <a:pPr algn="l"/>
            <a:r>
              <a:rPr sz="1100" b="0" i="0">
                <a:solidFill>
                  <a:srgbClr val="111827"/>
                </a:solidFill>
                <a:latin typeface="Calibri"/>
              </a:rPr>
              <a:t>✓  Full admin access -- no vendor lock-in</a:t>
            </a:r>
          </a:p>
        </p:txBody>
      </p:sp>
      <p:sp>
        <p:nvSpPr>
          <p:cNvPr id="16" name="TextBox 15"/>
          <p:cNvSpPr txBox="1"/>
          <p:nvPr/>
        </p:nvSpPr>
        <p:spPr>
          <a:xfrm>
            <a:off x="640080" y="5074920"/>
            <a:ext cx="5029200" cy="384048"/>
          </a:xfrm>
          <a:prstGeom prst="rect">
            <a:avLst/>
          </a:prstGeom>
          <a:noFill/>
        </p:spPr>
        <p:txBody>
          <a:bodyPr wrap="square">
            <a:spAutoFit/>
          </a:bodyPr>
          <a:lstStyle/>
          <a:p>
            <a:pPr algn="l"/>
            <a:r>
              <a:rPr sz="1100" b="0" i="0">
                <a:solidFill>
                  <a:srgbClr val="111827"/>
                </a:solidFill>
                <a:latin typeface="Calibri"/>
              </a:rPr>
              <a:t>✓  Software updates included for license term</a:t>
            </a:r>
          </a:p>
        </p:txBody>
      </p:sp>
      <p:sp>
        <p:nvSpPr>
          <p:cNvPr id="17" name="TextBox 16"/>
          <p:cNvSpPr txBox="1"/>
          <p:nvPr/>
        </p:nvSpPr>
        <p:spPr>
          <a:xfrm>
            <a:off x="640080" y="5852160"/>
            <a:ext cx="5029200" cy="365760"/>
          </a:xfrm>
          <a:prstGeom prst="rect">
            <a:avLst/>
          </a:prstGeom>
          <a:noFill/>
        </p:spPr>
        <p:txBody>
          <a:bodyPr wrap="square">
            <a:spAutoFit/>
          </a:bodyPr>
          <a:lstStyle/>
          <a:p>
            <a:pPr algn="l"/>
            <a:r>
              <a:rPr sz="1000" b="1" i="0">
                <a:solidFill>
                  <a:srgbClr val="64748B"/>
                </a:solidFill>
                <a:latin typeface="Calibri"/>
              </a:rPr>
              <a:t>Pricing: one-time setup fee -- contact us for a quote</a:t>
            </a:r>
          </a:p>
        </p:txBody>
      </p:sp>
      <p:sp>
        <p:nvSpPr>
          <p:cNvPr id="18" name="Rectangle 17"/>
          <p:cNvSpPr/>
          <p:nvPr/>
        </p:nvSpPr>
        <p:spPr>
          <a:xfrm>
            <a:off x="6309360" y="1874519"/>
            <a:ext cx="5394960" cy="4480560"/>
          </a:xfrm>
          <a:prstGeom prst="rect">
            <a:avLst/>
          </a:prstGeom>
          <a:solidFill>
            <a:srgbClr val="FFFFFF"/>
          </a:solidFill>
          <a:ln w="25400">
            <a:solidFill>
              <a:srgbClr val="B4231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6309360" y="1874519"/>
            <a:ext cx="5394960" cy="54864"/>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492240" y="1965960"/>
            <a:ext cx="5029200" cy="347472"/>
          </a:xfrm>
          <a:prstGeom prst="rect">
            <a:avLst/>
          </a:prstGeom>
          <a:noFill/>
        </p:spPr>
        <p:txBody>
          <a:bodyPr wrap="square">
            <a:spAutoFit/>
          </a:bodyPr>
          <a:lstStyle/>
          <a:p>
            <a:pPr algn="l"/>
            <a:r>
              <a:rPr sz="900" b="1" i="0">
                <a:solidFill>
                  <a:srgbClr val="B42318"/>
                </a:solidFill>
                <a:latin typeface="Calibri"/>
              </a:rPr>
              <a:t>SAAS  ·  CLOUD-HOSTED</a:t>
            </a:r>
          </a:p>
        </p:txBody>
      </p:sp>
      <p:sp>
        <p:nvSpPr>
          <p:cNvPr id="21" name="TextBox 20"/>
          <p:cNvSpPr txBox="1"/>
          <p:nvPr/>
        </p:nvSpPr>
        <p:spPr>
          <a:xfrm>
            <a:off x="6492240" y="2331720"/>
            <a:ext cx="5029200" cy="502920"/>
          </a:xfrm>
          <a:prstGeom prst="rect">
            <a:avLst/>
          </a:prstGeom>
          <a:noFill/>
        </p:spPr>
        <p:txBody>
          <a:bodyPr wrap="square">
            <a:spAutoFit/>
          </a:bodyPr>
          <a:lstStyle/>
          <a:p>
            <a:pPr algn="l"/>
            <a:r>
              <a:rPr sz="2000" b="1" i="0">
                <a:solidFill>
                  <a:srgbClr val="111827"/>
                </a:solidFill>
                <a:latin typeface="Calibri"/>
              </a:rPr>
              <a:t>Let Us Handle the Infrastructure</a:t>
            </a:r>
          </a:p>
        </p:txBody>
      </p:sp>
      <p:sp>
        <p:nvSpPr>
          <p:cNvPr id="22" name="TextBox 21"/>
          <p:cNvSpPr txBox="1"/>
          <p:nvPr/>
        </p:nvSpPr>
        <p:spPr>
          <a:xfrm>
            <a:off x="6492240" y="2926080"/>
            <a:ext cx="5029200" cy="384048"/>
          </a:xfrm>
          <a:prstGeom prst="rect">
            <a:avLst/>
          </a:prstGeom>
          <a:noFill/>
        </p:spPr>
        <p:txBody>
          <a:bodyPr wrap="square">
            <a:spAutoFit/>
          </a:bodyPr>
          <a:lstStyle/>
          <a:p>
            <a:pPr algn="l"/>
            <a:r>
              <a:rPr sz="1100" b="0" i="0">
                <a:solidFill>
                  <a:srgbClr val="111827"/>
                </a:solidFill>
                <a:latin typeface="Calibri"/>
              </a:rPr>
              <a:t>✓  Monthly or annual subscription</a:t>
            </a:r>
          </a:p>
        </p:txBody>
      </p:sp>
      <p:sp>
        <p:nvSpPr>
          <p:cNvPr id="23" name="TextBox 22"/>
          <p:cNvSpPr txBox="1"/>
          <p:nvPr/>
        </p:nvSpPr>
        <p:spPr>
          <a:xfrm>
            <a:off x="6492240" y="3355848"/>
            <a:ext cx="5029200" cy="384048"/>
          </a:xfrm>
          <a:prstGeom prst="rect">
            <a:avLst/>
          </a:prstGeom>
          <a:noFill/>
        </p:spPr>
        <p:txBody>
          <a:bodyPr wrap="square">
            <a:spAutoFit/>
          </a:bodyPr>
          <a:lstStyle/>
          <a:p>
            <a:pPr algn="l"/>
            <a:r>
              <a:rPr sz="1100" b="0" i="0">
                <a:solidFill>
                  <a:srgbClr val="111827"/>
                </a:solidFill>
                <a:latin typeface="Calibri"/>
              </a:rPr>
              <a:t>✓  No hardware to buy, configure, or maintain</a:t>
            </a:r>
          </a:p>
        </p:txBody>
      </p:sp>
      <p:sp>
        <p:nvSpPr>
          <p:cNvPr id="24" name="TextBox 23"/>
          <p:cNvSpPr txBox="1"/>
          <p:nvPr/>
        </p:nvSpPr>
        <p:spPr>
          <a:xfrm>
            <a:off x="6492240" y="3785616"/>
            <a:ext cx="5029200" cy="384048"/>
          </a:xfrm>
          <a:prstGeom prst="rect">
            <a:avLst/>
          </a:prstGeom>
          <a:noFill/>
        </p:spPr>
        <p:txBody>
          <a:bodyPr wrap="square">
            <a:spAutoFit/>
          </a:bodyPr>
          <a:lstStyle/>
          <a:p>
            <a:pPr algn="l"/>
            <a:r>
              <a:rPr sz="1100" b="0" i="0">
                <a:solidFill>
                  <a:srgbClr val="111827"/>
                </a:solidFill>
                <a:latin typeface="Calibri"/>
              </a:rPr>
              <a:t>✓  Automatic updates -- always on latest version</a:t>
            </a:r>
          </a:p>
        </p:txBody>
      </p:sp>
      <p:sp>
        <p:nvSpPr>
          <p:cNvPr id="25" name="TextBox 24"/>
          <p:cNvSpPr txBox="1"/>
          <p:nvPr/>
        </p:nvSpPr>
        <p:spPr>
          <a:xfrm>
            <a:off x="6492240" y="4215384"/>
            <a:ext cx="5029200" cy="384048"/>
          </a:xfrm>
          <a:prstGeom prst="rect">
            <a:avLst/>
          </a:prstGeom>
          <a:noFill/>
        </p:spPr>
        <p:txBody>
          <a:bodyPr wrap="square">
            <a:spAutoFit/>
          </a:bodyPr>
          <a:lstStyle/>
          <a:p>
            <a:pPr algn="l"/>
            <a:r>
              <a:rPr sz="1100" b="0" i="0">
                <a:solidFill>
                  <a:srgbClr val="111827"/>
                </a:solidFill>
                <a:latin typeface="Calibri"/>
              </a:rPr>
              <a:t>✓  99.9% uptime SLA with managed backups</a:t>
            </a:r>
          </a:p>
        </p:txBody>
      </p:sp>
      <p:sp>
        <p:nvSpPr>
          <p:cNvPr id="26" name="TextBox 25"/>
          <p:cNvSpPr txBox="1"/>
          <p:nvPr/>
        </p:nvSpPr>
        <p:spPr>
          <a:xfrm>
            <a:off x="6492240" y="4645152"/>
            <a:ext cx="5029200" cy="384048"/>
          </a:xfrm>
          <a:prstGeom prst="rect">
            <a:avLst/>
          </a:prstGeom>
          <a:noFill/>
        </p:spPr>
        <p:txBody>
          <a:bodyPr wrap="square">
            <a:spAutoFit/>
          </a:bodyPr>
          <a:lstStyle/>
          <a:p>
            <a:pPr algn="l"/>
            <a:r>
              <a:rPr sz="1100" b="0" i="0">
                <a:solidFill>
                  <a:srgbClr val="111827"/>
                </a:solidFill>
                <a:latin typeface="Calibri"/>
              </a:rPr>
              <a:t>✓  Accessible from any device, anywhere</a:t>
            </a:r>
          </a:p>
        </p:txBody>
      </p:sp>
      <p:sp>
        <p:nvSpPr>
          <p:cNvPr id="27" name="TextBox 26"/>
          <p:cNvSpPr txBox="1"/>
          <p:nvPr/>
        </p:nvSpPr>
        <p:spPr>
          <a:xfrm>
            <a:off x="6492240" y="5074920"/>
            <a:ext cx="5029200" cy="384048"/>
          </a:xfrm>
          <a:prstGeom prst="rect">
            <a:avLst/>
          </a:prstGeom>
          <a:noFill/>
        </p:spPr>
        <p:txBody>
          <a:bodyPr wrap="square">
            <a:spAutoFit/>
          </a:bodyPr>
          <a:lstStyle/>
          <a:p>
            <a:pPr algn="l"/>
            <a:r>
              <a:rPr sz="1100" b="0" i="0">
                <a:solidFill>
                  <a:srgbClr val="111827"/>
                </a:solidFill>
                <a:latin typeface="Calibri"/>
              </a:rPr>
              <a:t>✓  Dedicated onboarding from fire service professional</a:t>
            </a:r>
          </a:p>
        </p:txBody>
      </p:sp>
      <p:sp>
        <p:nvSpPr>
          <p:cNvPr id="28" name="TextBox 27"/>
          <p:cNvSpPr txBox="1"/>
          <p:nvPr/>
        </p:nvSpPr>
        <p:spPr>
          <a:xfrm>
            <a:off x="6492240" y="5852160"/>
            <a:ext cx="5029200" cy="365760"/>
          </a:xfrm>
          <a:prstGeom prst="rect">
            <a:avLst/>
          </a:prstGeom>
          <a:noFill/>
        </p:spPr>
        <p:txBody>
          <a:bodyPr wrap="square">
            <a:spAutoFit/>
          </a:bodyPr>
          <a:lstStyle/>
          <a:p>
            <a:pPr algn="l"/>
            <a:r>
              <a:rPr sz="1000" b="1" i="0">
                <a:solidFill>
                  <a:srgbClr val="B42318"/>
                </a:solidFill>
                <a:latin typeface="Calibri"/>
              </a:rPr>
              <a:t>Pricing: monthly or annual plan -- contact us for a quote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EEF2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0"/>
          </a:xfrm>
          <a:prstGeom prst="rect">
            <a:avLst/>
          </a:prstGeom>
          <a:solidFill>
            <a:srgbClr val="1520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09728"/>
            <a:ext cx="4572000" cy="411480"/>
          </a:xfrm>
          <a:prstGeom prst="rect">
            <a:avLst/>
          </a:prstGeom>
          <a:noFill/>
        </p:spPr>
        <p:txBody>
          <a:bodyPr wrap="square">
            <a:spAutoFit/>
          </a:bodyPr>
          <a:lstStyle/>
          <a:p>
            <a:pPr algn="l"/>
            <a:r>
              <a:rPr sz="1300" b="1" i="0">
                <a:solidFill>
                  <a:srgbClr val="FFFFFF"/>
                </a:solidFill>
                <a:latin typeface="Calibri"/>
              </a:rPr>
              <a:t>Kelly Scheduler</a:t>
            </a:r>
          </a:p>
        </p:txBody>
      </p:sp>
      <p:sp>
        <p:nvSpPr>
          <p:cNvPr id="5" name="TextBox 4"/>
          <p:cNvSpPr txBox="1"/>
          <p:nvPr/>
        </p:nvSpPr>
        <p:spPr>
          <a:xfrm>
            <a:off x="640080" y="822960"/>
            <a:ext cx="7315200" cy="320040"/>
          </a:xfrm>
          <a:prstGeom prst="rect">
            <a:avLst/>
          </a:prstGeom>
          <a:noFill/>
        </p:spPr>
        <p:txBody>
          <a:bodyPr wrap="square">
            <a:spAutoFit/>
          </a:bodyPr>
          <a:lstStyle/>
          <a:p>
            <a:pPr algn="l"/>
            <a:r>
              <a:rPr sz="900" b="1" i="0">
                <a:solidFill>
                  <a:srgbClr val="B42318"/>
                </a:solidFill>
                <a:latin typeface="Calibri"/>
              </a:rPr>
              <a:t>COMPETITIVE LANDSCAPE</a:t>
            </a:r>
          </a:p>
        </p:txBody>
      </p:sp>
      <p:sp>
        <p:nvSpPr>
          <p:cNvPr id="6" name="TextBox 5"/>
          <p:cNvSpPr txBox="1"/>
          <p:nvPr/>
        </p:nvSpPr>
        <p:spPr>
          <a:xfrm>
            <a:off x="640080" y="1005840"/>
            <a:ext cx="10515600" cy="822960"/>
          </a:xfrm>
          <a:prstGeom prst="rect">
            <a:avLst/>
          </a:prstGeom>
          <a:noFill/>
        </p:spPr>
        <p:txBody>
          <a:bodyPr wrap="square">
            <a:spAutoFit/>
          </a:bodyPr>
          <a:lstStyle/>
          <a:p>
            <a:pPr algn="l"/>
            <a:r>
              <a:rPr sz="3200" b="1" i="0">
                <a:solidFill>
                  <a:srgbClr val="111827"/>
                </a:solidFill>
                <a:latin typeface="Calibri"/>
              </a:rPr>
              <a:t>How Kelly Scheduler compares.</a:t>
            </a:r>
          </a:p>
        </p:txBody>
      </p:sp>
      <p:sp>
        <p:nvSpPr>
          <p:cNvPr id="7" name="Rectangle 6"/>
          <p:cNvSpPr/>
          <p:nvPr/>
        </p:nvSpPr>
        <p:spPr>
          <a:xfrm>
            <a:off x="411480" y="2011680"/>
            <a:ext cx="2834640" cy="475488"/>
          </a:xfrm>
          <a:prstGeom prst="rect">
            <a:avLst/>
          </a:prstGeom>
          <a:solidFill>
            <a:srgbClr val="F8FAFC"/>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02920" y="2084832"/>
            <a:ext cx="2651760" cy="384048"/>
          </a:xfrm>
          <a:prstGeom prst="rect">
            <a:avLst/>
          </a:prstGeom>
          <a:noFill/>
        </p:spPr>
        <p:txBody>
          <a:bodyPr wrap="square">
            <a:spAutoFit/>
          </a:bodyPr>
          <a:lstStyle/>
          <a:p>
            <a:pPr algn="ctr"/>
            <a:r>
              <a:rPr sz="1000" b="1" i="0">
                <a:solidFill>
                  <a:srgbClr val="64748B"/>
                </a:solidFill>
                <a:latin typeface="Calibri"/>
              </a:rPr>
              <a:t/>
            </a:r>
          </a:p>
        </p:txBody>
      </p:sp>
      <p:sp>
        <p:nvSpPr>
          <p:cNvPr id="9" name="Rectangle 8"/>
          <p:cNvSpPr/>
          <p:nvPr/>
        </p:nvSpPr>
        <p:spPr>
          <a:xfrm>
            <a:off x="3246120" y="2011680"/>
            <a:ext cx="1920240" cy="475488"/>
          </a:xfrm>
          <a:prstGeom prst="rect">
            <a:avLst/>
          </a:prstGeom>
          <a:solidFill>
            <a:srgbClr val="15202D"/>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337560" y="2084832"/>
            <a:ext cx="1737360" cy="384048"/>
          </a:xfrm>
          <a:prstGeom prst="rect">
            <a:avLst/>
          </a:prstGeom>
          <a:noFill/>
        </p:spPr>
        <p:txBody>
          <a:bodyPr wrap="square">
            <a:spAutoFit/>
          </a:bodyPr>
          <a:lstStyle/>
          <a:p>
            <a:pPr algn="ctr"/>
            <a:r>
              <a:rPr sz="1000" b="1" i="0">
                <a:solidFill>
                  <a:srgbClr val="FFFFFF"/>
                </a:solidFill>
                <a:latin typeface="Calibri"/>
              </a:rPr>
              <a:t>Kelly Scheduler</a:t>
            </a:r>
          </a:p>
        </p:txBody>
      </p:sp>
      <p:sp>
        <p:nvSpPr>
          <p:cNvPr id="11" name="Rectangle 10"/>
          <p:cNvSpPr/>
          <p:nvPr/>
        </p:nvSpPr>
        <p:spPr>
          <a:xfrm>
            <a:off x="5166360" y="2011680"/>
            <a:ext cx="1920240" cy="475488"/>
          </a:xfrm>
          <a:prstGeom prst="rect">
            <a:avLst/>
          </a:prstGeom>
          <a:solidFill>
            <a:srgbClr val="F8FAFC"/>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257800" y="2084832"/>
            <a:ext cx="1737360" cy="384048"/>
          </a:xfrm>
          <a:prstGeom prst="rect">
            <a:avLst/>
          </a:prstGeom>
          <a:noFill/>
        </p:spPr>
        <p:txBody>
          <a:bodyPr wrap="square">
            <a:spAutoFit/>
          </a:bodyPr>
          <a:lstStyle/>
          <a:p>
            <a:pPr algn="ctr"/>
            <a:r>
              <a:rPr sz="1000" b="1" i="0">
                <a:solidFill>
                  <a:srgbClr val="64748B"/>
                </a:solidFill>
                <a:latin typeface="Calibri"/>
              </a:rPr>
              <a:t>Aladtec</a:t>
            </a:r>
          </a:p>
        </p:txBody>
      </p:sp>
      <p:sp>
        <p:nvSpPr>
          <p:cNvPr id="13" name="Rectangle 12"/>
          <p:cNvSpPr/>
          <p:nvPr/>
        </p:nvSpPr>
        <p:spPr>
          <a:xfrm>
            <a:off x="7086600" y="2011680"/>
            <a:ext cx="1920240" cy="475488"/>
          </a:xfrm>
          <a:prstGeom prst="rect">
            <a:avLst/>
          </a:prstGeom>
          <a:solidFill>
            <a:srgbClr val="F8FAFC"/>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178040" y="2084832"/>
            <a:ext cx="1737360" cy="384048"/>
          </a:xfrm>
          <a:prstGeom prst="rect">
            <a:avLst/>
          </a:prstGeom>
          <a:noFill/>
        </p:spPr>
        <p:txBody>
          <a:bodyPr wrap="square">
            <a:spAutoFit/>
          </a:bodyPr>
          <a:lstStyle/>
          <a:p>
            <a:pPr algn="ctr"/>
            <a:r>
              <a:rPr sz="1000" b="1" i="0">
                <a:solidFill>
                  <a:srgbClr val="64748B"/>
                </a:solidFill>
                <a:latin typeface="Calibri"/>
              </a:rPr>
              <a:t>First Due</a:t>
            </a:r>
          </a:p>
        </p:txBody>
      </p:sp>
      <p:sp>
        <p:nvSpPr>
          <p:cNvPr id="15" name="Rectangle 14"/>
          <p:cNvSpPr/>
          <p:nvPr/>
        </p:nvSpPr>
        <p:spPr>
          <a:xfrm>
            <a:off x="9006840" y="2011680"/>
            <a:ext cx="1920240" cy="475488"/>
          </a:xfrm>
          <a:prstGeom prst="rect">
            <a:avLst/>
          </a:prstGeom>
          <a:solidFill>
            <a:srgbClr val="F8FAFC"/>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9098280" y="2084832"/>
            <a:ext cx="1737360" cy="384048"/>
          </a:xfrm>
          <a:prstGeom prst="rect">
            <a:avLst/>
          </a:prstGeom>
          <a:noFill/>
        </p:spPr>
        <p:txBody>
          <a:bodyPr wrap="square">
            <a:spAutoFit/>
          </a:bodyPr>
          <a:lstStyle/>
          <a:p>
            <a:pPr algn="ctr"/>
            <a:r>
              <a:rPr sz="1000" b="1" i="0">
                <a:solidFill>
                  <a:srgbClr val="64748B"/>
                </a:solidFill>
                <a:latin typeface="Calibri"/>
              </a:rPr>
              <a:t>Whiteboard / Excel</a:t>
            </a:r>
          </a:p>
        </p:txBody>
      </p:sp>
      <p:sp>
        <p:nvSpPr>
          <p:cNvPr id="17" name="Rectangle 16"/>
          <p:cNvSpPr/>
          <p:nvPr/>
        </p:nvSpPr>
        <p:spPr>
          <a:xfrm>
            <a:off x="411480" y="2487168"/>
            <a:ext cx="2834640" cy="475488"/>
          </a:xfrm>
          <a:prstGeom prst="rect">
            <a:avLst/>
          </a:prstGeom>
          <a:solidFill>
            <a:srgbClr val="FFFFFF"/>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84632" y="2560320"/>
            <a:ext cx="2688336" cy="384048"/>
          </a:xfrm>
          <a:prstGeom prst="rect">
            <a:avLst/>
          </a:prstGeom>
          <a:noFill/>
        </p:spPr>
        <p:txBody>
          <a:bodyPr wrap="square">
            <a:spAutoFit/>
          </a:bodyPr>
          <a:lstStyle/>
          <a:p>
            <a:pPr algn="ctr"/>
            <a:r>
              <a:rPr sz="1000" b="0" i="0">
                <a:solidFill>
                  <a:srgbClr val="111827"/>
                </a:solidFill>
                <a:latin typeface="Calibri"/>
              </a:rPr>
              <a:t>Live Riding Board</a:t>
            </a:r>
          </a:p>
        </p:txBody>
      </p:sp>
      <p:sp>
        <p:nvSpPr>
          <p:cNvPr id="19" name="Rectangle 18"/>
          <p:cNvSpPr/>
          <p:nvPr/>
        </p:nvSpPr>
        <p:spPr>
          <a:xfrm>
            <a:off x="3246120" y="2487168"/>
            <a:ext cx="1920240" cy="475488"/>
          </a:xfrm>
          <a:prstGeom prst="rect">
            <a:avLst/>
          </a:prstGeom>
          <a:solidFill>
            <a:srgbClr val="F9F1F0"/>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3319272" y="2560320"/>
            <a:ext cx="1773936" cy="384048"/>
          </a:xfrm>
          <a:prstGeom prst="rect">
            <a:avLst/>
          </a:prstGeom>
          <a:noFill/>
        </p:spPr>
        <p:txBody>
          <a:bodyPr wrap="square">
            <a:spAutoFit/>
          </a:bodyPr>
          <a:lstStyle/>
          <a:p>
            <a:pPr algn="ctr"/>
            <a:r>
              <a:rPr sz="1000" b="1" i="0">
                <a:solidFill>
                  <a:srgbClr val="B42318"/>
                </a:solidFill>
                <a:latin typeface="Calibri"/>
              </a:rPr>
              <a:t>✓</a:t>
            </a:r>
          </a:p>
        </p:txBody>
      </p:sp>
      <p:sp>
        <p:nvSpPr>
          <p:cNvPr id="21" name="Rectangle 20"/>
          <p:cNvSpPr/>
          <p:nvPr/>
        </p:nvSpPr>
        <p:spPr>
          <a:xfrm>
            <a:off x="5166360" y="2487168"/>
            <a:ext cx="1920240" cy="475488"/>
          </a:xfrm>
          <a:prstGeom prst="rect">
            <a:avLst/>
          </a:prstGeom>
          <a:solidFill>
            <a:srgbClr val="FFFFFF"/>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5239512" y="2560320"/>
            <a:ext cx="1773936" cy="384048"/>
          </a:xfrm>
          <a:prstGeom prst="rect">
            <a:avLst/>
          </a:prstGeom>
          <a:noFill/>
        </p:spPr>
        <p:txBody>
          <a:bodyPr wrap="square">
            <a:spAutoFit/>
          </a:bodyPr>
          <a:lstStyle/>
          <a:p>
            <a:pPr algn="ctr"/>
            <a:r>
              <a:rPr sz="1000" b="0" i="0">
                <a:solidFill>
                  <a:srgbClr val="111827"/>
                </a:solidFill>
                <a:latin typeface="Calibri"/>
              </a:rPr>
              <a:t>✓</a:t>
            </a:r>
          </a:p>
        </p:txBody>
      </p:sp>
      <p:sp>
        <p:nvSpPr>
          <p:cNvPr id="23" name="Rectangle 22"/>
          <p:cNvSpPr/>
          <p:nvPr/>
        </p:nvSpPr>
        <p:spPr>
          <a:xfrm>
            <a:off x="7086600" y="2487168"/>
            <a:ext cx="1920240" cy="475488"/>
          </a:xfrm>
          <a:prstGeom prst="rect">
            <a:avLst/>
          </a:prstGeom>
          <a:solidFill>
            <a:srgbClr val="FFFFFF"/>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7159752" y="2560320"/>
            <a:ext cx="1773936" cy="384048"/>
          </a:xfrm>
          <a:prstGeom prst="rect">
            <a:avLst/>
          </a:prstGeom>
          <a:noFill/>
        </p:spPr>
        <p:txBody>
          <a:bodyPr wrap="square">
            <a:spAutoFit/>
          </a:bodyPr>
          <a:lstStyle/>
          <a:p>
            <a:pPr algn="ctr"/>
            <a:r>
              <a:rPr sz="1000" b="0" i="0">
                <a:solidFill>
                  <a:srgbClr val="111827"/>
                </a:solidFill>
                <a:latin typeface="Calibri"/>
              </a:rPr>
              <a:t>✓</a:t>
            </a:r>
          </a:p>
        </p:txBody>
      </p:sp>
      <p:sp>
        <p:nvSpPr>
          <p:cNvPr id="25" name="Rectangle 24"/>
          <p:cNvSpPr/>
          <p:nvPr/>
        </p:nvSpPr>
        <p:spPr>
          <a:xfrm>
            <a:off x="9006840" y="2487168"/>
            <a:ext cx="1920240" cy="475488"/>
          </a:xfrm>
          <a:prstGeom prst="rect">
            <a:avLst/>
          </a:prstGeom>
          <a:solidFill>
            <a:srgbClr val="FFFFFF"/>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9079992" y="2560320"/>
            <a:ext cx="1773936" cy="384048"/>
          </a:xfrm>
          <a:prstGeom prst="rect">
            <a:avLst/>
          </a:prstGeom>
          <a:noFill/>
        </p:spPr>
        <p:txBody>
          <a:bodyPr wrap="square">
            <a:spAutoFit/>
          </a:bodyPr>
          <a:lstStyle/>
          <a:p>
            <a:pPr algn="ctr"/>
            <a:r>
              <a:rPr sz="1000" b="0" i="0">
                <a:solidFill>
                  <a:srgbClr val="64748B"/>
                </a:solidFill>
                <a:latin typeface="Calibri"/>
              </a:rPr>
              <a:t>✗</a:t>
            </a:r>
          </a:p>
        </p:txBody>
      </p:sp>
      <p:sp>
        <p:nvSpPr>
          <p:cNvPr id="27" name="Rectangle 26"/>
          <p:cNvSpPr/>
          <p:nvPr/>
        </p:nvSpPr>
        <p:spPr>
          <a:xfrm>
            <a:off x="411480" y="2962656"/>
            <a:ext cx="2834640" cy="475488"/>
          </a:xfrm>
          <a:prstGeom prst="rect">
            <a:avLst/>
          </a:prstGeom>
          <a:solidFill>
            <a:srgbClr val="F8FAFC"/>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484632" y="3035808"/>
            <a:ext cx="2688336" cy="384048"/>
          </a:xfrm>
          <a:prstGeom prst="rect">
            <a:avLst/>
          </a:prstGeom>
          <a:noFill/>
        </p:spPr>
        <p:txBody>
          <a:bodyPr wrap="square">
            <a:spAutoFit/>
          </a:bodyPr>
          <a:lstStyle/>
          <a:p>
            <a:pPr algn="ctr"/>
            <a:r>
              <a:rPr sz="1000" b="0" i="0">
                <a:solidFill>
                  <a:srgbClr val="111827"/>
                </a:solidFill>
                <a:latin typeface="Calibri"/>
              </a:rPr>
              <a:t>Real-Time Multi-Device Sync</a:t>
            </a:r>
          </a:p>
        </p:txBody>
      </p:sp>
      <p:sp>
        <p:nvSpPr>
          <p:cNvPr id="29" name="Rectangle 28"/>
          <p:cNvSpPr/>
          <p:nvPr/>
        </p:nvSpPr>
        <p:spPr>
          <a:xfrm>
            <a:off x="3246120" y="2962656"/>
            <a:ext cx="1920240" cy="475488"/>
          </a:xfrm>
          <a:prstGeom prst="rect">
            <a:avLst/>
          </a:prstGeom>
          <a:solidFill>
            <a:srgbClr val="F9F1F0"/>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3319272" y="3035808"/>
            <a:ext cx="1773936" cy="384048"/>
          </a:xfrm>
          <a:prstGeom prst="rect">
            <a:avLst/>
          </a:prstGeom>
          <a:noFill/>
        </p:spPr>
        <p:txBody>
          <a:bodyPr wrap="square">
            <a:spAutoFit/>
          </a:bodyPr>
          <a:lstStyle/>
          <a:p>
            <a:pPr algn="ctr"/>
            <a:r>
              <a:rPr sz="1000" b="1" i="0">
                <a:solidFill>
                  <a:srgbClr val="B42318"/>
                </a:solidFill>
                <a:latin typeface="Calibri"/>
              </a:rPr>
              <a:t>✓</a:t>
            </a:r>
          </a:p>
        </p:txBody>
      </p:sp>
      <p:sp>
        <p:nvSpPr>
          <p:cNvPr id="31" name="Rectangle 30"/>
          <p:cNvSpPr/>
          <p:nvPr/>
        </p:nvSpPr>
        <p:spPr>
          <a:xfrm>
            <a:off x="5166360" y="2962656"/>
            <a:ext cx="1920240" cy="475488"/>
          </a:xfrm>
          <a:prstGeom prst="rect">
            <a:avLst/>
          </a:prstGeom>
          <a:solidFill>
            <a:srgbClr val="F8FAFC"/>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5239512" y="3035808"/>
            <a:ext cx="1773936" cy="384048"/>
          </a:xfrm>
          <a:prstGeom prst="rect">
            <a:avLst/>
          </a:prstGeom>
          <a:noFill/>
        </p:spPr>
        <p:txBody>
          <a:bodyPr wrap="square">
            <a:spAutoFit/>
          </a:bodyPr>
          <a:lstStyle/>
          <a:p>
            <a:pPr algn="ctr"/>
            <a:r>
              <a:rPr sz="1000" b="0" i="0">
                <a:solidFill>
                  <a:srgbClr val="64748B"/>
                </a:solidFill>
                <a:latin typeface="Calibri"/>
              </a:rPr>
              <a:t>~</a:t>
            </a:r>
          </a:p>
        </p:txBody>
      </p:sp>
      <p:sp>
        <p:nvSpPr>
          <p:cNvPr id="33" name="Rectangle 32"/>
          <p:cNvSpPr/>
          <p:nvPr/>
        </p:nvSpPr>
        <p:spPr>
          <a:xfrm>
            <a:off x="7086600" y="2962656"/>
            <a:ext cx="1920240" cy="475488"/>
          </a:xfrm>
          <a:prstGeom prst="rect">
            <a:avLst/>
          </a:prstGeom>
          <a:solidFill>
            <a:srgbClr val="F8FAFC"/>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7159752" y="3035808"/>
            <a:ext cx="1773936" cy="384048"/>
          </a:xfrm>
          <a:prstGeom prst="rect">
            <a:avLst/>
          </a:prstGeom>
          <a:noFill/>
        </p:spPr>
        <p:txBody>
          <a:bodyPr wrap="square">
            <a:spAutoFit/>
          </a:bodyPr>
          <a:lstStyle/>
          <a:p>
            <a:pPr algn="ctr"/>
            <a:r>
              <a:rPr sz="1000" b="0" i="0">
                <a:solidFill>
                  <a:srgbClr val="111827"/>
                </a:solidFill>
                <a:latin typeface="Calibri"/>
              </a:rPr>
              <a:t>✓</a:t>
            </a:r>
          </a:p>
        </p:txBody>
      </p:sp>
      <p:sp>
        <p:nvSpPr>
          <p:cNvPr id="35" name="Rectangle 34"/>
          <p:cNvSpPr/>
          <p:nvPr/>
        </p:nvSpPr>
        <p:spPr>
          <a:xfrm>
            <a:off x="9006840" y="2962656"/>
            <a:ext cx="1920240" cy="475488"/>
          </a:xfrm>
          <a:prstGeom prst="rect">
            <a:avLst/>
          </a:prstGeom>
          <a:solidFill>
            <a:srgbClr val="F8FAFC"/>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9079992" y="3035808"/>
            <a:ext cx="1773936" cy="384048"/>
          </a:xfrm>
          <a:prstGeom prst="rect">
            <a:avLst/>
          </a:prstGeom>
          <a:noFill/>
        </p:spPr>
        <p:txBody>
          <a:bodyPr wrap="square">
            <a:spAutoFit/>
          </a:bodyPr>
          <a:lstStyle/>
          <a:p>
            <a:pPr algn="ctr"/>
            <a:r>
              <a:rPr sz="1000" b="0" i="0">
                <a:solidFill>
                  <a:srgbClr val="64748B"/>
                </a:solidFill>
                <a:latin typeface="Calibri"/>
              </a:rPr>
              <a:t>✗</a:t>
            </a:r>
          </a:p>
        </p:txBody>
      </p:sp>
      <p:sp>
        <p:nvSpPr>
          <p:cNvPr id="37" name="Rectangle 36"/>
          <p:cNvSpPr/>
          <p:nvPr/>
        </p:nvSpPr>
        <p:spPr>
          <a:xfrm>
            <a:off x="411480" y="3438144"/>
            <a:ext cx="2834640" cy="475488"/>
          </a:xfrm>
          <a:prstGeom prst="rect">
            <a:avLst/>
          </a:prstGeom>
          <a:solidFill>
            <a:srgbClr val="FFFFFF"/>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484632" y="3511296"/>
            <a:ext cx="2688336" cy="384048"/>
          </a:xfrm>
          <a:prstGeom prst="rect">
            <a:avLst/>
          </a:prstGeom>
          <a:noFill/>
        </p:spPr>
        <p:txBody>
          <a:bodyPr wrap="square">
            <a:spAutoFit/>
          </a:bodyPr>
          <a:lstStyle/>
          <a:p>
            <a:pPr algn="ctr"/>
            <a:r>
              <a:rPr sz="1000" b="0" i="0">
                <a:solidFill>
                  <a:srgbClr val="111827"/>
                </a:solidFill>
                <a:latin typeface="Calibri"/>
              </a:rPr>
              <a:t>CAD Integration</a:t>
            </a:r>
          </a:p>
        </p:txBody>
      </p:sp>
      <p:sp>
        <p:nvSpPr>
          <p:cNvPr id="39" name="Rectangle 38"/>
          <p:cNvSpPr/>
          <p:nvPr/>
        </p:nvSpPr>
        <p:spPr>
          <a:xfrm>
            <a:off x="3246120" y="3438144"/>
            <a:ext cx="1920240" cy="475488"/>
          </a:xfrm>
          <a:prstGeom prst="rect">
            <a:avLst/>
          </a:prstGeom>
          <a:solidFill>
            <a:srgbClr val="F9F1F0"/>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3319272" y="3511296"/>
            <a:ext cx="1773936" cy="384048"/>
          </a:xfrm>
          <a:prstGeom prst="rect">
            <a:avLst/>
          </a:prstGeom>
          <a:noFill/>
        </p:spPr>
        <p:txBody>
          <a:bodyPr wrap="square">
            <a:spAutoFit/>
          </a:bodyPr>
          <a:lstStyle/>
          <a:p>
            <a:pPr algn="ctr"/>
            <a:r>
              <a:rPr sz="1000" b="1" i="0">
                <a:solidFill>
                  <a:srgbClr val="B42318"/>
                </a:solidFill>
                <a:latin typeface="Calibri"/>
              </a:rPr>
              <a:t>✓</a:t>
            </a:r>
          </a:p>
        </p:txBody>
      </p:sp>
      <p:sp>
        <p:nvSpPr>
          <p:cNvPr id="41" name="Rectangle 40"/>
          <p:cNvSpPr/>
          <p:nvPr/>
        </p:nvSpPr>
        <p:spPr>
          <a:xfrm>
            <a:off x="5166360" y="3438144"/>
            <a:ext cx="1920240" cy="475488"/>
          </a:xfrm>
          <a:prstGeom prst="rect">
            <a:avLst/>
          </a:prstGeom>
          <a:solidFill>
            <a:srgbClr val="FFFFFF"/>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5239512" y="3511296"/>
            <a:ext cx="1773936" cy="384048"/>
          </a:xfrm>
          <a:prstGeom prst="rect">
            <a:avLst/>
          </a:prstGeom>
          <a:noFill/>
        </p:spPr>
        <p:txBody>
          <a:bodyPr wrap="square">
            <a:spAutoFit/>
          </a:bodyPr>
          <a:lstStyle/>
          <a:p>
            <a:pPr algn="ctr"/>
            <a:r>
              <a:rPr sz="1000" b="0" i="0">
                <a:solidFill>
                  <a:srgbClr val="64748B"/>
                </a:solidFill>
                <a:latin typeface="Calibri"/>
              </a:rPr>
              <a:t>~</a:t>
            </a:r>
          </a:p>
        </p:txBody>
      </p:sp>
      <p:sp>
        <p:nvSpPr>
          <p:cNvPr id="43" name="Rectangle 42"/>
          <p:cNvSpPr/>
          <p:nvPr/>
        </p:nvSpPr>
        <p:spPr>
          <a:xfrm>
            <a:off x="7086600" y="3438144"/>
            <a:ext cx="1920240" cy="475488"/>
          </a:xfrm>
          <a:prstGeom prst="rect">
            <a:avLst/>
          </a:prstGeom>
          <a:solidFill>
            <a:srgbClr val="FFFFFF"/>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7159752" y="3511296"/>
            <a:ext cx="1773936" cy="384048"/>
          </a:xfrm>
          <a:prstGeom prst="rect">
            <a:avLst/>
          </a:prstGeom>
          <a:noFill/>
        </p:spPr>
        <p:txBody>
          <a:bodyPr wrap="square">
            <a:spAutoFit/>
          </a:bodyPr>
          <a:lstStyle/>
          <a:p>
            <a:pPr algn="ctr"/>
            <a:r>
              <a:rPr sz="1000" b="0" i="0">
                <a:solidFill>
                  <a:srgbClr val="111827"/>
                </a:solidFill>
                <a:latin typeface="Calibri"/>
              </a:rPr>
              <a:t>✓</a:t>
            </a:r>
          </a:p>
        </p:txBody>
      </p:sp>
      <p:sp>
        <p:nvSpPr>
          <p:cNvPr id="45" name="Rectangle 44"/>
          <p:cNvSpPr/>
          <p:nvPr/>
        </p:nvSpPr>
        <p:spPr>
          <a:xfrm>
            <a:off x="9006840" y="3438144"/>
            <a:ext cx="1920240" cy="475488"/>
          </a:xfrm>
          <a:prstGeom prst="rect">
            <a:avLst/>
          </a:prstGeom>
          <a:solidFill>
            <a:srgbClr val="FFFFFF"/>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9079992" y="3511296"/>
            <a:ext cx="1773936" cy="384048"/>
          </a:xfrm>
          <a:prstGeom prst="rect">
            <a:avLst/>
          </a:prstGeom>
          <a:noFill/>
        </p:spPr>
        <p:txBody>
          <a:bodyPr wrap="square">
            <a:spAutoFit/>
          </a:bodyPr>
          <a:lstStyle/>
          <a:p>
            <a:pPr algn="ctr"/>
            <a:r>
              <a:rPr sz="1000" b="0" i="0">
                <a:solidFill>
                  <a:srgbClr val="64748B"/>
                </a:solidFill>
                <a:latin typeface="Calibri"/>
              </a:rPr>
              <a:t>✗</a:t>
            </a:r>
          </a:p>
        </p:txBody>
      </p:sp>
      <p:sp>
        <p:nvSpPr>
          <p:cNvPr id="47" name="Rectangle 46"/>
          <p:cNvSpPr/>
          <p:nvPr/>
        </p:nvSpPr>
        <p:spPr>
          <a:xfrm>
            <a:off x="411480" y="3913632"/>
            <a:ext cx="2834640" cy="475488"/>
          </a:xfrm>
          <a:prstGeom prst="rect">
            <a:avLst/>
          </a:prstGeom>
          <a:solidFill>
            <a:srgbClr val="F8FAFC"/>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484632" y="3986784"/>
            <a:ext cx="2688336" cy="384048"/>
          </a:xfrm>
          <a:prstGeom prst="rect">
            <a:avLst/>
          </a:prstGeom>
          <a:noFill/>
        </p:spPr>
        <p:txBody>
          <a:bodyPr wrap="square">
            <a:spAutoFit/>
          </a:bodyPr>
          <a:lstStyle/>
          <a:p>
            <a:pPr algn="ctr"/>
            <a:r>
              <a:rPr sz="1000" b="0" i="0">
                <a:solidFill>
                  <a:srgbClr val="111827"/>
                </a:solidFill>
                <a:latin typeface="Calibri"/>
              </a:rPr>
              <a:t>Self-Hosted Option</a:t>
            </a:r>
          </a:p>
        </p:txBody>
      </p:sp>
      <p:sp>
        <p:nvSpPr>
          <p:cNvPr id="49" name="Rectangle 48"/>
          <p:cNvSpPr/>
          <p:nvPr/>
        </p:nvSpPr>
        <p:spPr>
          <a:xfrm>
            <a:off x="3246120" y="3913632"/>
            <a:ext cx="1920240" cy="475488"/>
          </a:xfrm>
          <a:prstGeom prst="rect">
            <a:avLst/>
          </a:prstGeom>
          <a:solidFill>
            <a:srgbClr val="F9F1F0"/>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TextBox 49"/>
          <p:cNvSpPr txBox="1"/>
          <p:nvPr/>
        </p:nvSpPr>
        <p:spPr>
          <a:xfrm>
            <a:off x="3319272" y="3986784"/>
            <a:ext cx="1773936" cy="384048"/>
          </a:xfrm>
          <a:prstGeom prst="rect">
            <a:avLst/>
          </a:prstGeom>
          <a:noFill/>
        </p:spPr>
        <p:txBody>
          <a:bodyPr wrap="square">
            <a:spAutoFit/>
          </a:bodyPr>
          <a:lstStyle/>
          <a:p>
            <a:pPr algn="ctr"/>
            <a:r>
              <a:rPr sz="1000" b="1" i="0">
                <a:solidFill>
                  <a:srgbClr val="B42318"/>
                </a:solidFill>
                <a:latin typeface="Calibri"/>
              </a:rPr>
              <a:t>✓</a:t>
            </a:r>
          </a:p>
        </p:txBody>
      </p:sp>
      <p:sp>
        <p:nvSpPr>
          <p:cNvPr id="51" name="Rectangle 50"/>
          <p:cNvSpPr/>
          <p:nvPr/>
        </p:nvSpPr>
        <p:spPr>
          <a:xfrm>
            <a:off x="5166360" y="3913632"/>
            <a:ext cx="1920240" cy="475488"/>
          </a:xfrm>
          <a:prstGeom prst="rect">
            <a:avLst/>
          </a:prstGeom>
          <a:solidFill>
            <a:srgbClr val="F8FAFC"/>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2" name="TextBox 51"/>
          <p:cNvSpPr txBox="1"/>
          <p:nvPr/>
        </p:nvSpPr>
        <p:spPr>
          <a:xfrm>
            <a:off x="5239512" y="3986784"/>
            <a:ext cx="1773936" cy="384048"/>
          </a:xfrm>
          <a:prstGeom prst="rect">
            <a:avLst/>
          </a:prstGeom>
          <a:noFill/>
        </p:spPr>
        <p:txBody>
          <a:bodyPr wrap="square">
            <a:spAutoFit/>
          </a:bodyPr>
          <a:lstStyle/>
          <a:p>
            <a:pPr algn="ctr"/>
            <a:r>
              <a:rPr sz="1000" b="0" i="0">
                <a:solidFill>
                  <a:srgbClr val="64748B"/>
                </a:solidFill>
                <a:latin typeface="Calibri"/>
              </a:rPr>
              <a:t>✗</a:t>
            </a:r>
          </a:p>
        </p:txBody>
      </p:sp>
      <p:sp>
        <p:nvSpPr>
          <p:cNvPr id="53" name="Rectangle 52"/>
          <p:cNvSpPr/>
          <p:nvPr/>
        </p:nvSpPr>
        <p:spPr>
          <a:xfrm>
            <a:off x="7086600" y="3913632"/>
            <a:ext cx="1920240" cy="475488"/>
          </a:xfrm>
          <a:prstGeom prst="rect">
            <a:avLst/>
          </a:prstGeom>
          <a:solidFill>
            <a:srgbClr val="F8FAFC"/>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4" name="TextBox 53"/>
          <p:cNvSpPr txBox="1"/>
          <p:nvPr/>
        </p:nvSpPr>
        <p:spPr>
          <a:xfrm>
            <a:off x="7159752" y="3986784"/>
            <a:ext cx="1773936" cy="384048"/>
          </a:xfrm>
          <a:prstGeom prst="rect">
            <a:avLst/>
          </a:prstGeom>
          <a:noFill/>
        </p:spPr>
        <p:txBody>
          <a:bodyPr wrap="square">
            <a:spAutoFit/>
          </a:bodyPr>
          <a:lstStyle/>
          <a:p>
            <a:pPr algn="ctr"/>
            <a:r>
              <a:rPr sz="1000" b="0" i="0">
                <a:solidFill>
                  <a:srgbClr val="64748B"/>
                </a:solidFill>
                <a:latin typeface="Calibri"/>
              </a:rPr>
              <a:t>✗</a:t>
            </a:r>
          </a:p>
        </p:txBody>
      </p:sp>
      <p:sp>
        <p:nvSpPr>
          <p:cNvPr id="55" name="Rectangle 54"/>
          <p:cNvSpPr/>
          <p:nvPr/>
        </p:nvSpPr>
        <p:spPr>
          <a:xfrm>
            <a:off x="9006840" y="3913632"/>
            <a:ext cx="1920240" cy="475488"/>
          </a:xfrm>
          <a:prstGeom prst="rect">
            <a:avLst/>
          </a:prstGeom>
          <a:solidFill>
            <a:srgbClr val="F8FAFC"/>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6" name="TextBox 55"/>
          <p:cNvSpPr txBox="1"/>
          <p:nvPr/>
        </p:nvSpPr>
        <p:spPr>
          <a:xfrm>
            <a:off x="9079992" y="3986784"/>
            <a:ext cx="1773936" cy="384048"/>
          </a:xfrm>
          <a:prstGeom prst="rect">
            <a:avLst/>
          </a:prstGeom>
          <a:noFill/>
        </p:spPr>
        <p:txBody>
          <a:bodyPr wrap="square">
            <a:spAutoFit/>
          </a:bodyPr>
          <a:lstStyle/>
          <a:p>
            <a:pPr algn="ctr"/>
            <a:r>
              <a:rPr sz="1000" b="0" i="0">
                <a:solidFill>
                  <a:srgbClr val="64748B"/>
                </a:solidFill>
                <a:latin typeface="Calibri"/>
              </a:rPr>
              <a:t>N/A</a:t>
            </a:r>
          </a:p>
        </p:txBody>
      </p:sp>
      <p:sp>
        <p:nvSpPr>
          <p:cNvPr id="57" name="Rectangle 56"/>
          <p:cNvSpPr/>
          <p:nvPr/>
        </p:nvSpPr>
        <p:spPr>
          <a:xfrm>
            <a:off x="411480" y="4389120"/>
            <a:ext cx="2834640" cy="475488"/>
          </a:xfrm>
          <a:prstGeom prst="rect">
            <a:avLst/>
          </a:prstGeom>
          <a:solidFill>
            <a:srgbClr val="FFFFFF"/>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8" name="TextBox 57"/>
          <p:cNvSpPr txBox="1"/>
          <p:nvPr/>
        </p:nvSpPr>
        <p:spPr>
          <a:xfrm>
            <a:off x="484632" y="4462272"/>
            <a:ext cx="2688336" cy="384048"/>
          </a:xfrm>
          <a:prstGeom prst="rect">
            <a:avLst/>
          </a:prstGeom>
          <a:noFill/>
        </p:spPr>
        <p:txBody>
          <a:bodyPr wrap="square">
            <a:spAutoFit/>
          </a:bodyPr>
          <a:lstStyle/>
          <a:p>
            <a:pPr algn="ctr"/>
            <a:r>
              <a:rPr sz="1000" b="0" i="0">
                <a:solidFill>
                  <a:srgbClr val="111827"/>
                </a:solidFill>
                <a:latin typeface="Calibri"/>
              </a:rPr>
              <a:t>No Per-Seat Fees</a:t>
            </a:r>
          </a:p>
        </p:txBody>
      </p:sp>
      <p:sp>
        <p:nvSpPr>
          <p:cNvPr id="59" name="Rectangle 58"/>
          <p:cNvSpPr/>
          <p:nvPr/>
        </p:nvSpPr>
        <p:spPr>
          <a:xfrm>
            <a:off x="3246120" y="4389120"/>
            <a:ext cx="1920240" cy="475488"/>
          </a:xfrm>
          <a:prstGeom prst="rect">
            <a:avLst/>
          </a:prstGeom>
          <a:solidFill>
            <a:srgbClr val="F9F1F0"/>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0" name="TextBox 59"/>
          <p:cNvSpPr txBox="1"/>
          <p:nvPr/>
        </p:nvSpPr>
        <p:spPr>
          <a:xfrm>
            <a:off x="3319272" y="4462272"/>
            <a:ext cx="1773936" cy="384048"/>
          </a:xfrm>
          <a:prstGeom prst="rect">
            <a:avLst/>
          </a:prstGeom>
          <a:noFill/>
        </p:spPr>
        <p:txBody>
          <a:bodyPr wrap="square">
            <a:spAutoFit/>
          </a:bodyPr>
          <a:lstStyle/>
          <a:p>
            <a:pPr algn="ctr"/>
            <a:r>
              <a:rPr sz="1000" b="1" i="0">
                <a:solidFill>
                  <a:srgbClr val="B42318"/>
                </a:solidFill>
                <a:latin typeface="Calibri"/>
              </a:rPr>
              <a:t>✓</a:t>
            </a:r>
          </a:p>
        </p:txBody>
      </p:sp>
      <p:sp>
        <p:nvSpPr>
          <p:cNvPr id="61" name="Rectangle 60"/>
          <p:cNvSpPr/>
          <p:nvPr/>
        </p:nvSpPr>
        <p:spPr>
          <a:xfrm>
            <a:off x="5166360" y="4389120"/>
            <a:ext cx="1920240" cy="475488"/>
          </a:xfrm>
          <a:prstGeom prst="rect">
            <a:avLst/>
          </a:prstGeom>
          <a:solidFill>
            <a:srgbClr val="FFFFFF"/>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2" name="TextBox 61"/>
          <p:cNvSpPr txBox="1"/>
          <p:nvPr/>
        </p:nvSpPr>
        <p:spPr>
          <a:xfrm>
            <a:off x="5239512" y="4462272"/>
            <a:ext cx="1773936" cy="384048"/>
          </a:xfrm>
          <a:prstGeom prst="rect">
            <a:avLst/>
          </a:prstGeom>
          <a:noFill/>
        </p:spPr>
        <p:txBody>
          <a:bodyPr wrap="square">
            <a:spAutoFit/>
          </a:bodyPr>
          <a:lstStyle/>
          <a:p>
            <a:pPr algn="ctr"/>
            <a:r>
              <a:rPr sz="1000" b="0" i="0">
                <a:solidFill>
                  <a:srgbClr val="64748B"/>
                </a:solidFill>
                <a:latin typeface="Calibri"/>
              </a:rPr>
              <a:t>✗</a:t>
            </a:r>
          </a:p>
        </p:txBody>
      </p:sp>
      <p:sp>
        <p:nvSpPr>
          <p:cNvPr id="63" name="Rectangle 62"/>
          <p:cNvSpPr/>
          <p:nvPr/>
        </p:nvSpPr>
        <p:spPr>
          <a:xfrm>
            <a:off x="7086600" y="4389120"/>
            <a:ext cx="1920240" cy="475488"/>
          </a:xfrm>
          <a:prstGeom prst="rect">
            <a:avLst/>
          </a:prstGeom>
          <a:solidFill>
            <a:srgbClr val="FFFFFF"/>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4" name="TextBox 63"/>
          <p:cNvSpPr txBox="1"/>
          <p:nvPr/>
        </p:nvSpPr>
        <p:spPr>
          <a:xfrm>
            <a:off x="7159752" y="4462272"/>
            <a:ext cx="1773936" cy="384048"/>
          </a:xfrm>
          <a:prstGeom prst="rect">
            <a:avLst/>
          </a:prstGeom>
          <a:noFill/>
        </p:spPr>
        <p:txBody>
          <a:bodyPr wrap="square">
            <a:spAutoFit/>
          </a:bodyPr>
          <a:lstStyle/>
          <a:p>
            <a:pPr algn="ctr"/>
            <a:r>
              <a:rPr sz="1000" b="0" i="0">
                <a:solidFill>
                  <a:srgbClr val="64748B"/>
                </a:solidFill>
                <a:latin typeface="Calibri"/>
              </a:rPr>
              <a:t>✗</a:t>
            </a:r>
          </a:p>
        </p:txBody>
      </p:sp>
      <p:sp>
        <p:nvSpPr>
          <p:cNvPr id="65" name="Rectangle 64"/>
          <p:cNvSpPr/>
          <p:nvPr/>
        </p:nvSpPr>
        <p:spPr>
          <a:xfrm>
            <a:off x="9006840" y="4389120"/>
            <a:ext cx="1920240" cy="475488"/>
          </a:xfrm>
          <a:prstGeom prst="rect">
            <a:avLst/>
          </a:prstGeom>
          <a:solidFill>
            <a:srgbClr val="FFFFFF"/>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6" name="TextBox 65"/>
          <p:cNvSpPr txBox="1"/>
          <p:nvPr/>
        </p:nvSpPr>
        <p:spPr>
          <a:xfrm>
            <a:off x="9079992" y="4462272"/>
            <a:ext cx="1773936" cy="384048"/>
          </a:xfrm>
          <a:prstGeom prst="rect">
            <a:avLst/>
          </a:prstGeom>
          <a:noFill/>
        </p:spPr>
        <p:txBody>
          <a:bodyPr wrap="square">
            <a:spAutoFit/>
          </a:bodyPr>
          <a:lstStyle/>
          <a:p>
            <a:pPr algn="ctr"/>
            <a:r>
              <a:rPr sz="1000" b="0" i="0">
                <a:solidFill>
                  <a:srgbClr val="111827"/>
                </a:solidFill>
                <a:latin typeface="Calibri"/>
              </a:rPr>
              <a:t>✓</a:t>
            </a:r>
          </a:p>
        </p:txBody>
      </p:sp>
      <p:sp>
        <p:nvSpPr>
          <p:cNvPr id="67" name="Rectangle 66"/>
          <p:cNvSpPr/>
          <p:nvPr/>
        </p:nvSpPr>
        <p:spPr>
          <a:xfrm>
            <a:off x="411480" y="4864608"/>
            <a:ext cx="2834640" cy="475488"/>
          </a:xfrm>
          <a:prstGeom prst="rect">
            <a:avLst/>
          </a:prstGeom>
          <a:solidFill>
            <a:srgbClr val="F8FAFC"/>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8" name="TextBox 67"/>
          <p:cNvSpPr txBox="1"/>
          <p:nvPr/>
        </p:nvSpPr>
        <p:spPr>
          <a:xfrm>
            <a:off x="484632" y="4937760"/>
            <a:ext cx="2688336" cy="384048"/>
          </a:xfrm>
          <a:prstGeom prst="rect">
            <a:avLst/>
          </a:prstGeom>
          <a:noFill/>
        </p:spPr>
        <p:txBody>
          <a:bodyPr wrap="square">
            <a:spAutoFit/>
          </a:bodyPr>
          <a:lstStyle/>
          <a:p>
            <a:pPr algn="ctr"/>
            <a:r>
              <a:rPr sz="1000" b="0" i="0">
                <a:solidFill>
                  <a:srgbClr val="111827"/>
                </a:solidFill>
                <a:latin typeface="Calibri"/>
              </a:rPr>
              <a:t>&lt; 1 Day Deployment</a:t>
            </a:r>
          </a:p>
        </p:txBody>
      </p:sp>
      <p:sp>
        <p:nvSpPr>
          <p:cNvPr id="69" name="Rectangle 68"/>
          <p:cNvSpPr/>
          <p:nvPr/>
        </p:nvSpPr>
        <p:spPr>
          <a:xfrm>
            <a:off x="3246120" y="4864608"/>
            <a:ext cx="1920240" cy="475488"/>
          </a:xfrm>
          <a:prstGeom prst="rect">
            <a:avLst/>
          </a:prstGeom>
          <a:solidFill>
            <a:srgbClr val="F9F1F0"/>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0" name="TextBox 69"/>
          <p:cNvSpPr txBox="1"/>
          <p:nvPr/>
        </p:nvSpPr>
        <p:spPr>
          <a:xfrm>
            <a:off x="3319272" y="4937760"/>
            <a:ext cx="1773936" cy="384048"/>
          </a:xfrm>
          <a:prstGeom prst="rect">
            <a:avLst/>
          </a:prstGeom>
          <a:noFill/>
        </p:spPr>
        <p:txBody>
          <a:bodyPr wrap="square">
            <a:spAutoFit/>
          </a:bodyPr>
          <a:lstStyle/>
          <a:p>
            <a:pPr algn="ctr"/>
            <a:r>
              <a:rPr sz="1000" b="1" i="0">
                <a:solidFill>
                  <a:srgbClr val="B42318"/>
                </a:solidFill>
                <a:latin typeface="Calibri"/>
              </a:rPr>
              <a:t>✓</a:t>
            </a:r>
          </a:p>
        </p:txBody>
      </p:sp>
      <p:sp>
        <p:nvSpPr>
          <p:cNvPr id="71" name="Rectangle 70"/>
          <p:cNvSpPr/>
          <p:nvPr/>
        </p:nvSpPr>
        <p:spPr>
          <a:xfrm>
            <a:off x="5166360" y="4864608"/>
            <a:ext cx="1920240" cy="475488"/>
          </a:xfrm>
          <a:prstGeom prst="rect">
            <a:avLst/>
          </a:prstGeom>
          <a:solidFill>
            <a:srgbClr val="F8FAFC"/>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2" name="TextBox 71"/>
          <p:cNvSpPr txBox="1"/>
          <p:nvPr/>
        </p:nvSpPr>
        <p:spPr>
          <a:xfrm>
            <a:off x="5239512" y="4937760"/>
            <a:ext cx="1773936" cy="384048"/>
          </a:xfrm>
          <a:prstGeom prst="rect">
            <a:avLst/>
          </a:prstGeom>
          <a:noFill/>
        </p:spPr>
        <p:txBody>
          <a:bodyPr wrap="square">
            <a:spAutoFit/>
          </a:bodyPr>
          <a:lstStyle/>
          <a:p>
            <a:pPr algn="ctr"/>
            <a:r>
              <a:rPr sz="1000" b="0" i="0">
                <a:solidFill>
                  <a:srgbClr val="64748B"/>
                </a:solidFill>
                <a:latin typeface="Calibri"/>
              </a:rPr>
              <a:t>✗</a:t>
            </a:r>
          </a:p>
        </p:txBody>
      </p:sp>
      <p:sp>
        <p:nvSpPr>
          <p:cNvPr id="73" name="Rectangle 72"/>
          <p:cNvSpPr/>
          <p:nvPr/>
        </p:nvSpPr>
        <p:spPr>
          <a:xfrm>
            <a:off x="7086600" y="4864608"/>
            <a:ext cx="1920240" cy="475488"/>
          </a:xfrm>
          <a:prstGeom prst="rect">
            <a:avLst/>
          </a:prstGeom>
          <a:solidFill>
            <a:srgbClr val="F8FAFC"/>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4" name="TextBox 73"/>
          <p:cNvSpPr txBox="1"/>
          <p:nvPr/>
        </p:nvSpPr>
        <p:spPr>
          <a:xfrm>
            <a:off x="7159752" y="4937760"/>
            <a:ext cx="1773936" cy="384048"/>
          </a:xfrm>
          <a:prstGeom prst="rect">
            <a:avLst/>
          </a:prstGeom>
          <a:noFill/>
        </p:spPr>
        <p:txBody>
          <a:bodyPr wrap="square">
            <a:spAutoFit/>
          </a:bodyPr>
          <a:lstStyle/>
          <a:p>
            <a:pPr algn="ctr"/>
            <a:r>
              <a:rPr sz="1000" b="0" i="0">
                <a:solidFill>
                  <a:srgbClr val="64748B"/>
                </a:solidFill>
                <a:latin typeface="Calibri"/>
              </a:rPr>
              <a:t>✗</a:t>
            </a:r>
          </a:p>
        </p:txBody>
      </p:sp>
      <p:sp>
        <p:nvSpPr>
          <p:cNvPr id="75" name="Rectangle 74"/>
          <p:cNvSpPr/>
          <p:nvPr/>
        </p:nvSpPr>
        <p:spPr>
          <a:xfrm>
            <a:off x="9006840" y="4864608"/>
            <a:ext cx="1920240" cy="475488"/>
          </a:xfrm>
          <a:prstGeom prst="rect">
            <a:avLst/>
          </a:prstGeom>
          <a:solidFill>
            <a:srgbClr val="F8FAFC"/>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6" name="TextBox 75"/>
          <p:cNvSpPr txBox="1"/>
          <p:nvPr/>
        </p:nvSpPr>
        <p:spPr>
          <a:xfrm>
            <a:off x="9079992" y="4937760"/>
            <a:ext cx="1773936" cy="384048"/>
          </a:xfrm>
          <a:prstGeom prst="rect">
            <a:avLst/>
          </a:prstGeom>
          <a:noFill/>
        </p:spPr>
        <p:txBody>
          <a:bodyPr wrap="square">
            <a:spAutoFit/>
          </a:bodyPr>
          <a:lstStyle/>
          <a:p>
            <a:pPr algn="ctr"/>
            <a:r>
              <a:rPr sz="1000" b="0" i="0">
                <a:solidFill>
                  <a:srgbClr val="111827"/>
                </a:solidFill>
                <a:latin typeface="Calibri"/>
              </a:rPr>
              <a:t>✓</a:t>
            </a:r>
          </a:p>
        </p:txBody>
      </p:sp>
      <p:sp>
        <p:nvSpPr>
          <p:cNvPr id="77" name="Rectangle 76"/>
          <p:cNvSpPr/>
          <p:nvPr/>
        </p:nvSpPr>
        <p:spPr>
          <a:xfrm>
            <a:off x="411480" y="5340096"/>
            <a:ext cx="2834640" cy="475488"/>
          </a:xfrm>
          <a:prstGeom prst="rect">
            <a:avLst/>
          </a:prstGeom>
          <a:solidFill>
            <a:srgbClr val="FFFFFF"/>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8" name="TextBox 77"/>
          <p:cNvSpPr txBox="1"/>
          <p:nvPr/>
        </p:nvSpPr>
        <p:spPr>
          <a:xfrm>
            <a:off x="484632" y="5413248"/>
            <a:ext cx="2688336" cy="384048"/>
          </a:xfrm>
          <a:prstGeom prst="rect">
            <a:avLst/>
          </a:prstGeom>
          <a:noFill/>
        </p:spPr>
        <p:txBody>
          <a:bodyPr wrap="square">
            <a:spAutoFit/>
          </a:bodyPr>
          <a:lstStyle/>
          <a:p>
            <a:pPr algn="ctr"/>
            <a:r>
              <a:rPr sz="1000" b="0" i="0">
                <a:solidFill>
                  <a:srgbClr val="111827"/>
                </a:solidFill>
                <a:latin typeface="Calibri"/>
              </a:rPr>
              <a:t>Annual Cost (est.)</a:t>
            </a:r>
          </a:p>
        </p:txBody>
      </p:sp>
      <p:sp>
        <p:nvSpPr>
          <p:cNvPr id="79" name="Rectangle 78"/>
          <p:cNvSpPr/>
          <p:nvPr/>
        </p:nvSpPr>
        <p:spPr>
          <a:xfrm>
            <a:off x="3246120" y="5340096"/>
            <a:ext cx="1920240" cy="475488"/>
          </a:xfrm>
          <a:prstGeom prst="rect">
            <a:avLst/>
          </a:prstGeom>
          <a:solidFill>
            <a:srgbClr val="F9F1F0"/>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0" name="TextBox 79"/>
          <p:cNvSpPr txBox="1"/>
          <p:nvPr/>
        </p:nvSpPr>
        <p:spPr>
          <a:xfrm>
            <a:off x="3319272" y="5413248"/>
            <a:ext cx="1773936" cy="384048"/>
          </a:xfrm>
          <a:prstGeom prst="rect">
            <a:avLst/>
          </a:prstGeom>
          <a:noFill/>
        </p:spPr>
        <p:txBody>
          <a:bodyPr wrap="square">
            <a:spAutoFit/>
          </a:bodyPr>
          <a:lstStyle/>
          <a:p>
            <a:pPr algn="ctr"/>
            <a:r>
              <a:rPr sz="1000" b="0" i="0">
                <a:solidFill>
                  <a:srgbClr val="111827"/>
                </a:solidFill>
                <a:latin typeface="Calibri"/>
              </a:rPr>
              <a:t>$0 recurring</a:t>
            </a:r>
          </a:p>
        </p:txBody>
      </p:sp>
      <p:sp>
        <p:nvSpPr>
          <p:cNvPr id="81" name="Rectangle 80"/>
          <p:cNvSpPr/>
          <p:nvPr/>
        </p:nvSpPr>
        <p:spPr>
          <a:xfrm>
            <a:off x="5166360" y="5340096"/>
            <a:ext cx="1920240" cy="475488"/>
          </a:xfrm>
          <a:prstGeom prst="rect">
            <a:avLst/>
          </a:prstGeom>
          <a:solidFill>
            <a:srgbClr val="FFFFFF"/>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2" name="TextBox 81"/>
          <p:cNvSpPr txBox="1"/>
          <p:nvPr/>
        </p:nvSpPr>
        <p:spPr>
          <a:xfrm>
            <a:off x="5239512" y="5413248"/>
            <a:ext cx="1773936" cy="384048"/>
          </a:xfrm>
          <a:prstGeom prst="rect">
            <a:avLst/>
          </a:prstGeom>
          <a:noFill/>
        </p:spPr>
        <p:txBody>
          <a:bodyPr wrap="square">
            <a:spAutoFit/>
          </a:bodyPr>
          <a:lstStyle/>
          <a:p>
            <a:pPr algn="ctr"/>
            <a:r>
              <a:rPr sz="1000" b="0" i="0">
                <a:solidFill>
                  <a:srgbClr val="111827"/>
                </a:solidFill>
                <a:latin typeface="Calibri"/>
              </a:rPr>
              <a:t>$3–8k/yr</a:t>
            </a:r>
          </a:p>
        </p:txBody>
      </p:sp>
      <p:sp>
        <p:nvSpPr>
          <p:cNvPr id="83" name="Rectangle 82"/>
          <p:cNvSpPr/>
          <p:nvPr/>
        </p:nvSpPr>
        <p:spPr>
          <a:xfrm>
            <a:off x="7086600" y="5340096"/>
            <a:ext cx="1920240" cy="475488"/>
          </a:xfrm>
          <a:prstGeom prst="rect">
            <a:avLst/>
          </a:prstGeom>
          <a:solidFill>
            <a:srgbClr val="FFFFFF"/>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4" name="TextBox 83"/>
          <p:cNvSpPr txBox="1"/>
          <p:nvPr/>
        </p:nvSpPr>
        <p:spPr>
          <a:xfrm>
            <a:off x="7159752" y="5413248"/>
            <a:ext cx="1773936" cy="384048"/>
          </a:xfrm>
          <a:prstGeom prst="rect">
            <a:avLst/>
          </a:prstGeom>
          <a:noFill/>
        </p:spPr>
        <p:txBody>
          <a:bodyPr wrap="square">
            <a:spAutoFit/>
          </a:bodyPr>
          <a:lstStyle/>
          <a:p>
            <a:pPr algn="ctr"/>
            <a:r>
              <a:rPr sz="1000" b="0" i="0">
                <a:solidFill>
                  <a:srgbClr val="111827"/>
                </a:solidFill>
                <a:latin typeface="Calibri"/>
              </a:rPr>
              <a:t>$15k+/yr</a:t>
            </a:r>
          </a:p>
        </p:txBody>
      </p:sp>
      <p:sp>
        <p:nvSpPr>
          <p:cNvPr id="85" name="Rectangle 84"/>
          <p:cNvSpPr/>
          <p:nvPr/>
        </p:nvSpPr>
        <p:spPr>
          <a:xfrm>
            <a:off x="9006840" y="5340096"/>
            <a:ext cx="1920240" cy="475488"/>
          </a:xfrm>
          <a:prstGeom prst="rect">
            <a:avLst/>
          </a:prstGeom>
          <a:solidFill>
            <a:srgbClr val="FFFFFF"/>
          </a:solidFill>
          <a:ln w="6350">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6" name="TextBox 85"/>
          <p:cNvSpPr txBox="1"/>
          <p:nvPr/>
        </p:nvSpPr>
        <p:spPr>
          <a:xfrm>
            <a:off x="9079992" y="5413248"/>
            <a:ext cx="1773936" cy="384048"/>
          </a:xfrm>
          <a:prstGeom prst="rect">
            <a:avLst/>
          </a:prstGeom>
          <a:noFill/>
        </p:spPr>
        <p:txBody>
          <a:bodyPr wrap="square">
            <a:spAutoFit/>
          </a:bodyPr>
          <a:lstStyle/>
          <a:p>
            <a:pPr algn="ctr"/>
            <a:r>
              <a:rPr sz="1000" b="0" i="0">
                <a:solidFill>
                  <a:srgbClr val="111827"/>
                </a:solidFill>
                <a:latin typeface="Calibri"/>
              </a:rPr>
              <a:t>$0 + admin time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EEF2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0"/>
          </a:xfrm>
          <a:prstGeom prst="rect">
            <a:avLst/>
          </a:prstGeom>
          <a:solidFill>
            <a:srgbClr val="1520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09728"/>
            <a:ext cx="4572000" cy="411480"/>
          </a:xfrm>
          <a:prstGeom prst="rect">
            <a:avLst/>
          </a:prstGeom>
          <a:noFill/>
        </p:spPr>
        <p:txBody>
          <a:bodyPr wrap="square">
            <a:spAutoFit/>
          </a:bodyPr>
          <a:lstStyle/>
          <a:p>
            <a:pPr algn="l"/>
            <a:r>
              <a:rPr sz="1300" b="1" i="0">
                <a:solidFill>
                  <a:srgbClr val="FFFFFF"/>
                </a:solidFill>
                <a:latin typeface="Calibri"/>
              </a:rPr>
              <a:t>Kelly Scheduler</a:t>
            </a:r>
          </a:p>
        </p:txBody>
      </p:sp>
      <p:sp>
        <p:nvSpPr>
          <p:cNvPr id="5" name="TextBox 4"/>
          <p:cNvSpPr txBox="1"/>
          <p:nvPr/>
        </p:nvSpPr>
        <p:spPr>
          <a:xfrm>
            <a:off x="640080" y="822960"/>
            <a:ext cx="7315200" cy="320040"/>
          </a:xfrm>
          <a:prstGeom prst="rect">
            <a:avLst/>
          </a:prstGeom>
          <a:noFill/>
        </p:spPr>
        <p:txBody>
          <a:bodyPr wrap="square">
            <a:spAutoFit/>
          </a:bodyPr>
          <a:lstStyle/>
          <a:p>
            <a:pPr algn="l"/>
            <a:r>
              <a:rPr sz="900" b="1" i="0">
                <a:solidFill>
                  <a:srgbClr val="B42318"/>
                </a:solidFill>
                <a:latin typeface="Calibri"/>
              </a:rPr>
              <a:t>TECHNICAL SPECIFICATIONS</a:t>
            </a:r>
          </a:p>
        </p:txBody>
      </p:sp>
      <p:sp>
        <p:nvSpPr>
          <p:cNvPr id="6" name="TextBox 5"/>
          <p:cNvSpPr txBox="1"/>
          <p:nvPr/>
        </p:nvSpPr>
        <p:spPr>
          <a:xfrm>
            <a:off x="640080" y="1005840"/>
            <a:ext cx="10515600" cy="822960"/>
          </a:xfrm>
          <a:prstGeom prst="rect">
            <a:avLst/>
          </a:prstGeom>
          <a:noFill/>
        </p:spPr>
        <p:txBody>
          <a:bodyPr wrap="square">
            <a:spAutoFit/>
          </a:bodyPr>
          <a:lstStyle/>
          <a:p>
            <a:pPr algn="l"/>
            <a:r>
              <a:rPr sz="3200" b="1" i="0">
                <a:solidFill>
                  <a:srgbClr val="111827"/>
                </a:solidFill>
                <a:latin typeface="Calibri"/>
              </a:rPr>
              <a:t>Built to run in a firehouse, not a data center.</a:t>
            </a:r>
          </a:p>
        </p:txBody>
      </p:sp>
      <p:sp>
        <p:nvSpPr>
          <p:cNvPr id="7" name="Rectangle 6"/>
          <p:cNvSpPr/>
          <p:nvPr/>
        </p:nvSpPr>
        <p:spPr>
          <a:xfrm>
            <a:off x="457200" y="1965960"/>
            <a:ext cx="5577840" cy="100584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457200" y="1965960"/>
            <a:ext cx="73152" cy="1005840"/>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2039112"/>
            <a:ext cx="5212080" cy="347472"/>
          </a:xfrm>
          <a:prstGeom prst="rect">
            <a:avLst/>
          </a:prstGeom>
          <a:noFill/>
        </p:spPr>
        <p:txBody>
          <a:bodyPr wrap="square">
            <a:spAutoFit/>
          </a:bodyPr>
          <a:lstStyle/>
          <a:p>
            <a:pPr algn="l"/>
            <a:r>
              <a:rPr sz="1100" b="1" i="0">
                <a:solidFill>
                  <a:srgbClr val="111827"/>
                </a:solidFill>
                <a:latin typeface="Calibri"/>
              </a:rPr>
              <a:t>Hardware</a:t>
            </a:r>
          </a:p>
        </p:txBody>
      </p:sp>
      <p:sp>
        <p:nvSpPr>
          <p:cNvPr id="10" name="TextBox 9"/>
          <p:cNvSpPr txBox="1"/>
          <p:nvPr/>
        </p:nvSpPr>
        <p:spPr>
          <a:xfrm>
            <a:off x="640080" y="2404872"/>
            <a:ext cx="5212080" cy="502920"/>
          </a:xfrm>
          <a:prstGeom prst="rect">
            <a:avLst/>
          </a:prstGeom>
          <a:noFill/>
        </p:spPr>
        <p:txBody>
          <a:bodyPr wrap="square">
            <a:spAutoFit/>
          </a:bodyPr>
          <a:lstStyle/>
          <a:p>
            <a:pPr algn="l"/>
            <a:r>
              <a:rPr sz="1000" b="0" i="0">
                <a:solidFill>
                  <a:srgbClr val="64748B"/>
                </a:solidFill>
                <a:latin typeface="Calibri"/>
              </a:rPr>
              <a:t>Raspberry Pi 4, any Linux machine, or spare workstation. Runs on $60 hardware.</a:t>
            </a:r>
          </a:p>
        </p:txBody>
      </p:sp>
      <p:sp>
        <p:nvSpPr>
          <p:cNvPr id="11" name="Rectangle 10"/>
          <p:cNvSpPr/>
          <p:nvPr/>
        </p:nvSpPr>
        <p:spPr>
          <a:xfrm>
            <a:off x="6309360" y="1965960"/>
            <a:ext cx="5577840" cy="100584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6309360" y="1965960"/>
            <a:ext cx="73152" cy="1005840"/>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92240" y="2039112"/>
            <a:ext cx="5212080" cy="347472"/>
          </a:xfrm>
          <a:prstGeom prst="rect">
            <a:avLst/>
          </a:prstGeom>
          <a:noFill/>
        </p:spPr>
        <p:txBody>
          <a:bodyPr wrap="square">
            <a:spAutoFit/>
          </a:bodyPr>
          <a:lstStyle/>
          <a:p>
            <a:pPr algn="l"/>
            <a:r>
              <a:rPr sz="1100" b="1" i="0">
                <a:solidFill>
                  <a:srgbClr val="111827"/>
                </a:solidFill>
                <a:latin typeface="Calibri"/>
              </a:rPr>
              <a:t>Browser Support</a:t>
            </a:r>
          </a:p>
        </p:txBody>
      </p:sp>
      <p:sp>
        <p:nvSpPr>
          <p:cNvPr id="14" name="TextBox 13"/>
          <p:cNvSpPr txBox="1"/>
          <p:nvPr/>
        </p:nvSpPr>
        <p:spPr>
          <a:xfrm>
            <a:off x="6492240" y="2404872"/>
            <a:ext cx="5212080" cy="502920"/>
          </a:xfrm>
          <a:prstGeom prst="rect">
            <a:avLst/>
          </a:prstGeom>
          <a:noFill/>
        </p:spPr>
        <p:txBody>
          <a:bodyPr wrap="square">
            <a:spAutoFit/>
          </a:bodyPr>
          <a:lstStyle/>
          <a:p>
            <a:pPr algn="l"/>
            <a:r>
              <a:rPr sz="1000" b="0" i="0">
                <a:solidFill>
                  <a:srgbClr val="64748B"/>
                </a:solidFill>
                <a:latin typeface="Calibri"/>
              </a:rPr>
              <a:t>Any modern browser. No app to install. Works on tablets, phones, and laptops.</a:t>
            </a:r>
          </a:p>
        </p:txBody>
      </p:sp>
      <p:sp>
        <p:nvSpPr>
          <p:cNvPr id="15" name="Rectangle 14"/>
          <p:cNvSpPr/>
          <p:nvPr/>
        </p:nvSpPr>
        <p:spPr>
          <a:xfrm>
            <a:off x="457200" y="3081528"/>
            <a:ext cx="5577840" cy="100584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457200" y="3081528"/>
            <a:ext cx="73152" cy="1005840"/>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0080" y="3154680"/>
            <a:ext cx="5212080" cy="347472"/>
          </a:xfrm>
          <a:prstGeom prst="rect">
            <a:avLst/>
          </a:prstGeom>
          <a:noFill/>
        </p:spPr>
        <p:txBody>
          <a:bodyPr wrap="square">
            <a:spAutoFit/>
          </a:bodyPr>
          <a:lstStyle/>
          <a:p>
            <a:pPr algn="l"/>
            <a:r>
              <a:rPr sz="1100" b="1" i="0">
                <a:solidFill>
                  <a:srgbClr val="111827"/>
                </a:solidFill>
                <a:latin typeface="Calibri"/>
              </a:rPr>
              <a:t>Real-Time Sync</a:t>
            </a:r>
          </a:p>
        </p:txBody>
      </p:sp>
      <p:sp>
        <p:nvSpPr>
          <p:cNvPr id="18" name="TextBox 17"/>
          <p:cNvSpPr txBox="1"/>
          <p:nvPr/>
        </p:nvSpPr>
        <p:spPr>
          <a:xfrm>
            <a:off x="640080" y="3520440"/>
            <a:ext cx="5212080" cy="502920"/>
          </a:xfrm>
          <a:prstGeom prst="rect">
            <a:avLst/>
          </a:prstGeom>
          <a:noFill/>
        </p:spPr>
        <p:txBody>
          <a:bodyPr wrap="square">
            <a:spAutoFit/>
          </a:bodyPr>
          <a:lstStyle/>
          <a:p>
            <a:pPr algn="l"/>
            <a:r>
              <a:rPr sz="1000" b="0" i="0">
                <a:solidFill>
                  <a:srgbClr val="64748B"/>
                </a:solidFill>
                <a:latin typeface="Calibri"/>
              </a:rPr>
              <a:t>WebSocket-based push updates. All browsers see changes instantly.</a:t>
            </a:r>
          </a:p>
        </p:txBody>
      </p:sp>
      <p:sp>
        <p:nvSpPr>
          <p:cNvPr id="19" name="Rectangle 18"/>
          <p:cNvSpPr/>
          <p:nvPr/>
        </p:nvSpPr>
        <p:spPr>
          <a:xfrm>
            <a:off x="6309360" y="3081528"/>
            <a:ext cx="5577840" cy="100584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6309360" y="3081528"/>
            <a:ext cx="73152" cy="1005840"/>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492240" y="3154680"/>
            <a:ext cx="5212080" cy="347472"/>
          </a:xfrm>
          <a:prstGeom prst="rect">
            <a:avLst/>
          </a:prstGeom>
          <a:noFill/>
        </p:spPr>
        <p:txBody>
          <a:bodyPr wrap="square">
            <a:spAutoFit/>
          </a:bodyPr>
          <a:lstStyle/>
          <a:p>
            <a:pPr algn="l"/>
            <a:r>
              <a:rPr sz="1100" b="1" i="0">
                <a:solidFill>
                  <a:srgbClr val="111827"/>
                </a:solidFill>
                <a:latin typeface="Calibri"/>
              </a:rPr>
              <a:t>CAD Integration</a:t>
            </a:r>
          </a:p>
        </p:txBody>
      </p:sp>
      <p:sp>
        <p:nvSpPr>
          <p:cNvPr id="22" name="TextBox 21"/>
          <p:cNvSpPr txBox="1"/>
          <p:nvPr/>
        </p:nvSpPr>
        <p:spPr>
          <a:xfrm>
            <a:off x="6492240" y="3520440"/>
            <a:ext cx="5212080" cy="502920"/>
          </a:xfrm>
          <a:prstGeom prst="rect">
            <a:avLst/>
          </a:prstGeom>
          <a:noFill/>
        </p:spPr>
        <p:txBody>
          <a:bodyPr wrap="square">
            <a:spAutoFit/>
          </a:bodyPr>
          <a:lstStyle/>
          <a:p>
            <a:pPr algn="l"/>
            <a:r>
              <a:rPr sz="1000" b="0" i="0">
                <a:solidFill>
                  <a:srgbClr val="64748B"/>
                </a:solidFill>
                <a:latin typeface="Calibri"/>
              </a:rPr>
              <a:t>Configurable REST API pulls incident records from your CAD after each shift.</a:t>
            </a:r>
          </a:p>
        </p:txBody>
      </p:sp>
      <p:sp>
        <p:nvSpPr>
          <p:cNvPr id="23" name="Rectangle 22"/>
          <p:cNvSpPr/>
          <p:nvPr/>
        </p:nvSpPr>
        <p:spPr>
          <a:xfrm>
            <a:off x="457200" y="4197096"/>
            <a:ext cx="5577840" cy="100584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457200" y="4197096"/>
            <a:ext cx="73152" cy="1005840"/>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40080" y="4270248"/>
            <a:ext cx="5212080" cy="347472"/>
          </a:xfrm>
          <a:prstGeom prst="rect">
            <a:avLst/>
          </a:prstGeom>
          <a:noFill/>
        </p:spPr>
        <p:txBody>
          <a:bodyPr wrap="square">
            <a:spAutoFit/>
          </a:bodyPr>
          <a:lstStyle/>
          <a:p>
            <a:pPr algn="l"/>
            <a:r>
              <a:rPr sz="1100" b="1" i="0">
                <a:solidFill>
                  <a:srgbClr val="111827"/>
                </a:solidFill>
                <a:latin typeface="Calibri"/>
              </a:rPr>
              <a:t>Data Storage</a:t>
            </a:r>
          </a:p>
        </p:txBody>
      </p:sp>
      <p:sp>
        <p:nvSpPr>
          <p:cNvPr id="26" name="TextBox 25"/>
          <p:cNvSpPr txBox="1"/>
          <p:nvPr/>
        </p:nvSpPr>
        <p:spPr>
          <a:xfrm>
            <a:off x="640080" y="4636008"/>
            <a:ext cx="5212080" cy="502920"/>
          </a:xfrm>
          <a:prstGeom prst="rect">
            <a:avLst/>
          </a:prstGeom>
          <a:noFill/>
        </p:spPr>
        <p:txBody>
          <a:bodyPr wrap="square">
            <a:spAutoFit/>
          </a:bodyPr>
          <a:lstStyle/>
          <a:p>
            <a:pPr algn="l"/>
            <a:r>
              <a:rPr sz="1000" b="0" i="0">
                <a:solidFill>
                  <a:srgbClr val="64748B"/>
                </a:solidFill>
                <a:latin typeface="Calibri"/>
              </a:rPr>
              <a:t>MariaDB / MySQL. Self-hosted data stays on your LAN -- no cloud dependency.</a:t>
            </a:r>
          </a:p>
        </p:txBody>
      </p:sp>
      <p:sp>
        <p:nvSpPr>
          <p:cNvPr id="27" name="Rectangle 26"/>
          <p:cNvSpPr/>
          <p:nvPr/>
        </p:nvSpPr>
        <p:spPr>
          <a:xfrm>
            <a:off x="6309360" y="4197096"/>
            <a:ext cx="5577840" cy="100584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6309360" y="4197096"/>
            <a:ext cx="73152" cy="1005840"/>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6492240" y="4270248"/>
            <a:ext cx="5212080" cy="347472"/>
          </a:xfrm>
          <a:prstGeom prst="rect">
            <a:avLst/>
          </a:prstGeom>
          <a:noFill/>
        </p:spPr>
        <p:txBody>
          <a:bodyPr wrap="square">
            <a:spAutoFit/>
          </a:bodyPr>
          <a:lstStyle/>
          <a:p>
            <a:pPr algn="l"/>
            <a:r>
              <a:rPr sz="1100" b="1" i="0">
                <a:solidFill>
                  <a:srgbClr val="111827"/>
                </a:solidFill>
                <a:latin typeface="Calibri"/>
              </a:rPr>
              <a:t>Calendar Export</a:t>
            </a:r>
          </a:p>
        </p:txBody>
      </p:sp>
      <p:sp>
        <p:nvSpPr>
          <p:cNvPr id="30" name="TextBox 29"/>
          <p:cNvSpPr txBox="1"/>
          <p:nvPr/>
        </p:nvSpPr>
        <p:spPr>
          <a:xfrm>
            <a:off x="6492240" y="4636008"/>
            <a:ext cx="5212080" cy="502920"/>
          </a:xfrm>
          <a:prstGeom prst="rect">
            <a:avLst/>
          </a:prstGeom>
          <a:noFill/>
        </p:spPr>
        <p:txBody>
          <a:bodyPr wrap="square">
            <a:spAutoFit/>
          </a:bodyPr>
          <a:lstStyle/>
          <a:p>
            <a:pPr algn="l"/>
            <a:r>
              <a:rPr sz="1000" b="0" i="0">
                <a:solidFill>
                  <a:srgbClr val="64748B"/>
                </a:solidFill>
                <a:latin typeface="Calibri"/>
              </a:rPr>
              <a:t>RFC 5545 iCal feeds per firefighter. Works with Google, Apple, and Outlook.</a:t>
            </a:r>
          </a:p>
        </p:txBody>
      </p:sp>
      <p:sp>
        <p:nvSpPr>
          <p:cNvPr id="31" name="Rectangle 30"/>
          <p:cNvSpPr/>
          <p:nvPr/>
        </p:nvSpPr>
        <p:spPr>
          <a:xfrm>
            <a:off x="457200" y="5312664"/>
            <a:ext cx="5577840" cy="100584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457200" y="5312664"/>
            <a:ext cx="73152" cy="1005840"/>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640080" y="5385816"/>
            <a:ext cx="5212080" cy="347472"/>
          </a:xfrm>
          <a:prstGeom prst="rect">
            <a:avLst/>
          </a:prstGeom>
          <a:noFill/>
        </p:spPr>
        <p:txBody>
          <a:bodyPr wrap="square">
            <a:spAutoFit/>
          </a:bodyPr>
          <a:lstStyle/>
          <a:p>
            <a:pPr algn="l"/>
            <a:r>
              <a:rPr sz="1100" b="1" i="0">
                <a:solidFill>
                  <a:srgbClr val="111827"/>
                </a:solidFill>
                <a:latin typeface="Calibri"/>
              </a:rPr>
              <a:t>Access Control</a:t>
            </a:r>
          </a:p>
        </p:txBody>
      </p:sp>
      <p:sp>
        <p:nvSpPr>
          <p:cNvPr id="34" name="TextBox 33"/>
          <p:cNvSpPr txBox="1"/>
          <p:nvPr/>
        </p:nvSpPr>
        <p:spPr>
          <a:xfrm>
            <a:off x="640080" y="5751576"/>
            <a:ext cx="5212080" cy="502920"/>
          </a:xfrm>
          <a:prstGeom prst="rect">
            <a:avLst/>
          </a:prstGeom>
          <a:noFill/>
        </p:spPr>
        <p:txBody>
          <a:bodyPr wrap="square">
            <a:spAutoFit/>
          </a:bodyPr>
          <a:lstStyle/>
          <a:p>
            <a:pPr algn="l"/>
            <a:r>
              <a:rPr sz="1000" b="0" i="0">
                <a:solidFill>
                  <a:srgbClr val="64748B"/>
                </a:solidFill>
                <a:latin typeface="Calibri"/>
              </a:rPr>
              <a:t>Three tiers: Firefighter, Officer, Admin. Credentials managed locally.</a:t>
            </a:r>
          </a:p>
        </p:txBody>
      </p:sp>
      <p:sp>
        <p:nvSpPr>
          <p:cNvPr id="35" name="Rectangle 34"/>
          <p:cNvSpPr/>
          <p:nvPr/>
        </p:nvSpPr>
        <p:spPr>
          <a:xfrm>
            <a:off x="6309360" y="5312664"/>
            <a:ext cx="5577840" cy="100584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Rectangle 35"/>
          <p:cNvSpPr/>
          <p:nvPr/>
        </p:nvSpPr>
        <p:spPr>
          <a:xfrm>
            <a:off x="6309360" y="5312664"/>
            <a:ext cx="73152" cy="1005840"/>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6492240" y="5385816"/>
            <a:ext cx="5212080" cy="347472"/>
          </a:xfrm>
          <a:prstGeom prst="rect">
            <a:avLst/>
          </a:prstGeom>
          <a:noFill/>
        </p:spPr>
        <p:txBody>
          <a:bodyPr wrap="square">
            <a:spAutoFit/>
          </a:bodyPr>
          <a:lstStyle/>
          <a:p>
            <a:pPr algn="l"/>
            <a:r>
              <a:rPr sz="1100" b="1" i="0">
                <a:solidFill>
                  <a:srgbClr val="111827"/>
                </a:solidFill>
                <a:latin typeface="Calibri"/>
              </a:rPr>
              <a:t>Shift Engine</a:t>
            </a:r>
          </a:p>
        </p:txBody>
      </p:sp>
      <p:sp>
        <p:nvSpPr>
          <p:cNvPr id="38" name="TextBox 37"/>
          <p:cNvSpPr txBox="1"/>
          <p:nvPr/>
        </p:nvSpPr>
        <p:spPr>
          <a:xfrm>
            <a:off x="6492240" y="5751576"/>
            <a:ext cx="5212080" cy="502920"/>
          </a:xfrm>
          <a:prstGeom prst="rect">
            <a:avLst/>
          </a:prstGeom>
          <a:noFill/>
        </p:spPr>
        <p:txBody>
          <a:bodyPr wrap="square">
            <a:spAutoFit/>
          </a:bodyPr>
          <a:lstStyle/>
          <a:p>
            <a:pPr algn="l"/>
            <a:r>
              <a:rPr sz="1000" b="0" i="0">
                <a:solidFill>
                  <a:srgbClr val="64748B"/>
                </a:solidFill>
                <a:latin typeface="Calibri"/>
              </a:rPr>
              <a:t>Automated daily rotation: 24/48, 24/72, or custom block schedules.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EEF2F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640080"/>
          </a:xfrm>
          <a:prstGeom prst="rect">
            <a:avLst/>
          </a:prstGeom>
          <a:solidFill>
            <a:srgbClr val="15202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65760" y="109728"/>
            <a:ext cx="4572000" cy="411480"/>
          </a:xfrm>
          <a:prstGeom prst="rect">
            <a:avLst/>
          </a:prstGeom>
          <a:noFill/>
        </p:spPr>
        <p:txBody>
          <a:bodyPr wrap="square">
            <a:spAutoFit/>
          </a:bodyPr>
          <a:lstStyle/>
          <a:p>
            <a:pPr algn="l"/>
            <a:r>
              <a:rPr sz="1300" b="1" i="0">
                <a:solidFill>
                  <a:srgbClr val="FFFFFF"/>
                </a:solidFill>
                <a:latin typeface="Calibri"/>
              </a:rPr>
              <a:t>Kelly Scheduler</a:t>
            </a:r>
          </a:p>
        </p:txBody>
      </p:sp>
      <p:sp>
        <p:nvSpPr>
          <p:cNvPr id="5" name="TextBox 4"/>
          <p:cNvSpPr txBox="1"/>
          <p:nvPr/>
        </p:nvSpPr>
        <p:spPr>
          <a:xfrm>
            <a:off x="640080" y="822960"/>
            <a:ext cx="7315200" cy="320040"/>
          </a:xfrm>
          <a:prstGeom prst="rect">
            <a:avLst/>
          </a:prstGeom>
          <a:noFill/>
        </p:spPr>
        <p:txBody>
          <a:bodyPr wrap="square">
            <a:spAutoFit/>
          </a:bodyPr>
          <a:lstStyle/>
          <a:p>
            <a:pPr algn="l"/>
            <a:r>
              <a:rPr sz="900" b="1" i="0">
                <a:solidFill>
                  <a:srgbClr val="B42318"/>
                </a:solidFill>
                <a:latin typeface="Calibri"/>
              </a:rPr>
              <a:t>WHAT DEPARTMENTS ARE SAYING</a:t>
            </a:r>
          </a:p>
        </p:txBody>
      </p:sp>
      <p:sp>
        <p:nvSpPr>
          <p:cNvPr id="6" name="TextBox 5"/>
          <p:cNvSpPr txBox="1"/>
          <p:nvPr/>
        </p:nvSpPr>
        <p:spPr>
          <a:xfrm>
            <a:off x="640080" y="1005840"/>
            <a:ext cx="10515600" cy="822960"/>
          </a:xfrm>
          <a:prstGeom prst="rect">
            <a:avLst/>
          </a:prstGeom>
          <a:noFill/>
        </p:spPr>
        <p:txBody>
          <a:bodyPr wrap="square">
            <a:spAutoFit/>
          </a:bodyPr>
          <a:lstStyle/>
          <a:p>
            <a:pPr algn="l"/>
            <a:r>
              <a:rPr sz="3200" b="1" i="0">
                <a:solidFill>
                  <a:srgbClr val="111827"/>
                </a:solidFill>
                <a:latin typeface="Calibri"/>
              </a:rPr>
              <a:t>From the people who use it.</a:t>
            </a:r>
          </a:p>
        </p:txBody>
      </p:sp>
      <p:sp>
        <p:nvSpPr>
          <p:cNvPr id="7" name="Rectangle 6"/>
          <p:cNvSpPr/>
          <p:nvPr/>
        </p:nvSpPr>
        <p:spPr>
          <a:xfrm>
            <a:off x="457200" y="1920240"/>
            <a:ext cx="5577840" cy="228600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457200" y="1920240"/>
            <a:ext cx="5577840" cy="54864"/>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0080" y="2084832"/>
            <a:ext cx="5212080" cy="1645920"/>
          </a:xfrm>
          <a:prstGeom prst="rect">
            <a:avLst/>
          </a:prstGeom>
          <a:noFill/>
        </p:spPr>
        <p:txBody>
          <a:bodyPr wrap="square">
            <a:spAutoFit/>
          </a:bodyPr>
          <a:lstStyle/>
          <a:p>
            <a:pPr algn="l"/>
            <a:r>
              <a:rPr sz="1000" b="0" i="1">
                <a:solidFill>
                  <a:srgbClr val="111827"/>
                </a:solidFill>
                <a:latin typeface="Calibri"/>
              </a:rPr>
              <a:t>"The budget conversation was simple. We showed the chief that every other option cost at least $4,000 a year -- forever. With Kelly Scheduler, it's one cost, we own it, and it runs on a server in our equipment room."</a:t>
            </a:r>
          </a:p>
        </p:txBody>
      </p:sp>
      <p:sp>
        <p:nvSpPr>
          <p:cNvPr id="10" name="TextBox 9"/>
          <p:cNvSpPr txBox="1"/>
          <p:nvPr/>
        </p:nvSpPr>
        <p:spPr>
          <a:xfrm>
            <a:off x="640080" y="3749040"/>
            <a:ext cx="5212080" cy="320040"/>
          </a:xfrm>
          <a:prstGeom prst="rect">
            <a:avLst/>
          </a:prstGeom>
          <a:noFill/>
        </p:spPr>
        <p:txBody>
          <a:bodyPr wrap="square">
            <a:spAutoFit/>
          </a:bodyPr>
          <a:lstStyle/>
          <a:p>
            <a:pPr algn="l"/>
            <a:r>
              <a:rPr sz="900" b="1" i="0">
                <a:solidFill>
                  <a:srgbClr val="64748B"/>
                </a:solidFill>
                <a:latin typeface="Calibri"/>
              </a:rPr>
              <a:t>-- Deputy Chief, Career Department</a:t>
            </a:r>
          </a:p>
        </p:txBody>
      </p:sp>
      <p:sp>
        <p:nvSpPr>
          <p:cNvPr id="11" name="Rectangle 10"/>
          <p:cNvSpPr/>
          <p:nvPr/>
        </p:nvSpPr>
        <p:spPr>
          <a:xfrm>
            <a:off x="6309360" y="1920240"/>
            <a:ext cx="5577840" cy="228600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6309360" y="1920240"/>
            <a:ext cx="5577840" cy="54864"/>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92240" y="2084832"/>
            <a:ext cx="5212080" cy="1645920"/>
          </a:xfrm>
          <a:prstGeom prst="rect">
            <a:avLst/>
          </a:prstGeom>
          <a:noFill/>
        </p:spPr>
        <p:txBody>
          <a:bodyPr wrap="square">
            <a:spAutoFit/>
          </a:bodyPr>
          <a:lstStyle/>
          <a:p>
            <a:pPr algn="l"/>
            <a:r>
              <a:rPr sz="1000" b="0" i="1">
                <a:solidFill>
                  <a:srgbClr val="111827"/>
                </a:solidFill>
                <a:latin typeface="Calibri"/>
              </a:rPr>
              <a:t>"We evaluated First Due -- the demo was impressive, but the deployment timeline was three to six months. Kelly Scheduler was running the day our consultant left. Real riding board, real shift management, CAD data coming in."</a:t>
            </a:r>
          </a:p>
        </p:txBody>
      </p:sp>
      <p:sp>
        <p:nvSpPr>
          <p:cNvPr id="14" name="TextBox 13"/>
          <p:cNvSpPr txBox="1"/>
          <p:nvPr/>
        </p:nvSpPr>
        <p:spPr>
          <a:xfrm>
            <a:off x="6492240" y="3749040"/>
            <a:ext cx="5212080" cy="320040"/>
          </a:xfrm>
          <a:prstGeom prst="rect">
            <a:avLst/>
          </a:prstGeom>
          <a:noFill/>
        </p:spPr>
        <p:txBody>
          <a:bodyPr wrap="square">
            <a:spAutoFit/>
          </a:bodyPr>
          <a:lstStyle/>
          <a:p>
            <a:pPr algn="l"/>
            <a:r>
              <a:rPr sz="900" b="1" i="0">
                <a:solidFill>
                  <a:srgbClr val="64748B"/>
                </a:solidFill>
                <a:latin typeface="Calibri"/>
              </a:rPr>
              <a:t>-- Operations Captain, Combination Department</a:t>
            </a:r>
          </a:p>
        </p:txBody>
      </p:sp>
      <p:sp>
        <p:nvSpPr>
          <p:cNvPr id="15" name="Rectangle 14"/>
          <p:cNvSpPr/>
          <p:nvPr/>
        </p:nvSpPr>
        <p:spPr>
          <a:xfrm>
            <a:off x="3383280" y="4572000"/>
            <a:ext cx="5486400" cy="1737360"/>
          </a:xfrm>
          <a:prstGeom prst="rect">
            <a:avLst/>
          </a:prstGeom>
          <a:solidFill>
            <a:srgbClr val="FFFFFF"/>
          </a:solidFill>
          <a:ln w="9525">
            <a:solidFill>
              <a:srgbClr val="D9E0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3383280" y="4572000"/>
            <a:ext cx="5486400" cy="54864"/>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3566160" y="4736592"/>
            <a:ext cx="5120640" cy="1188720"/>
          </a:xfrm>
          <a:prstGeom prst="rect">
            <a:avLst/>
          </a:prstGeom>
          <a:noFill/>
        </p:spPr>
        <p:txBody>
          <a:bodyPr wrap="square">
            <a:spAutoFit/>
          </a:bodyPr>
          <a:lstStyle/>
          <a:p>
            <a:pPr algn="l"/>
            <a:r>
              <a:rPr sz="1000" b="0" i="1">
                <a:solidFill>
                  <a:srgbClr val="111827"/>
                </a:solidFill>
                <a:latin typeface="Calibri"/>
              </a:rPr>
              <a:t>"The fair-share report alone was worth it. We went from arguments at the end of every rotation to a printed report that nobody could argue with."</a:t>
            </a:r>
          </a:p>
        </p:txBody>
      </p:sp>
      <p:sp>
        <p:nvSpPr>
          <p:cNvPr id="18" name="TextBox 17"/>
          <p:cNvSpPr txBox="1"/>
          <p:nvPr/>
        </p:nvSpPr>
        <p:spPr>
          <a:xfrm>
            <a:off x="3566160" y="5897880"/>
            <a:ext cx="5120640" cy="320040"/>
          </a:xfrm>
          <a:prstGeom prst="rect">
            <a:avLst/>
          </a:prstGeom>
          <a:noFill/>
        </p:spPr>
        <p:txBody>
          <a:bodyPr wrap="square">
            <a:spAutoFit/>
          </a:bodyPr>
          <a:lstStyle/>
          <a:p>
            <a:pPr algn="l"/>
            <a:r>
              <a:rPr sz="900" b="1" i="0">
                <a:solidFill>
                  <a:srgbClr val="64748B"/>
                </a:solidFill>
                <a:latin typeface="Calibri"/>
              </a:rPr>
              <a:t>-- Union Steward, Career Department</a:t>
            </a:r>
          </a:p>
        </p:txBody>
      </p:sp>
      <p:sp>
        <p:nvSpPr>
          <p:cNvPr id="19" name="TextBox 18"/>
          <p:cNvSpPr txBox="1"/>
          <p:nvPr/>
        </p:nvSpPr>
        <p:spPr>
          <a:xfrm>
            <a:off x="457200" y="6492240"/>
            <a:ext cx="11247120" cy="274320"/>
          </a:xfrm>
          <a:prstGeom prst="rect">
            <a:avLst/>
          </a:prstGeom>
          <a:noFill/>
        </p:spPr>
        <p:txBody>
          <a:bodyPr wrap="square">
            <a:spAutoFit/>
          </a:bodyPr>
          <a:lstStyle/>
          <a:p>
            <a:pPr algn="l"/>
            <a:r>
              <a:rPr sz="800" b="0" i="1">
                <a:solidFill>
                  <a:srgbClr val="64748B"/>
                </a:solidFill>
                <a:latin typeface="Calibri"/>
              </a:rPr>
              <a:t>These quotes are illustrative examples representing common themes. They are not verbatim testimonials from named individuals.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88952" cy="6858000"/>
          </a:xfrm>
          <a:prstGeom prst="rect">
            <a:avLst/>
          </a:prstGeom>
          <a:solidFill>
            <a:srgbClr val="0A0F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09728" cy="6858000"/>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645920"/>
            <a:ext cx="7315200" cy="320040"/>
          </a:xfrm>
          <a:prstGeom prst="rect">
            <a:avLst/>
          </a:prstGeom>
          <a:noFill/>
        </p:spPr>
        <p:txBody>
          <a:bodyPr wrap="square">
            <a:spAutoFit/>
          </a:bodyPr>
          <a:lstStyle/>
          <a:p>
            <a:pPr algn="l"/>
            <a:r>
              <a:rPr sz="900" b="1" i="0">
                <a:solidFill>
                  <a:srgbClr val="B42318"/>
                </a:solidFill>
                <a:latin typeface="Calibri"/>
              </a:rPr>
              <a:t>GET STARTED</a:t>
            </a:r>
          </a:p>
        </p:txBody>
      </p:sp>
      <p:sp>
        <p:nvSpPr>
          <p:cNvPr id="5" name="TextBox 4"/>
          <p:cNvSpPr txBox="1"/>
          <p:nvPr/>
        </p:nvSpPr>
        <p:spPr>
          <a:xfrm>
            <a:off x="457200" y="2057400"/>
            <a:ext cx="10972800" cy="1097280"/>
          </a:xfrm>
          <a:prstGeom prst="rect">
            <a:avLst/>
          </a:prstGeom>
          <a:noFill/>
        </p:spPr>
        <p:txBody>
          <a:bodyPr wrap="square">
            <a:spAutoFit/>
          </a:bodyPr>
          <a:lstStyle/>
          <a:p>
            <a:pPr algn="l"/>
            <a:r>
              <a:rPr sz="3800" b="1" i="0">
                <a:solidFill>
                  <a:srgbClr val="FFFFFF"/>
                </a:solidFill>
                <a:latin typeface="Calibri"/>
              </a:rPr>
              <a:t>Ready to retire the whiteboard?</a:t>
            </a:r>
          </a:p>
        </p:txBody>
      </p:sp>
      <p:sp>
        <p:nvSpPr>
          <p:cNvPr id="6" name="TextBox 5"/>
          <p:cNvSpPr txBox="1"/>
          <p:nvPr/>
        </p:nvSpPr>
        <p:spPr>
          <a:xfrm>
            <a:off x="457200" y="3291840"/>
            <a:ext cx="9144000" cy="1097280"/>
          </a:xfrm>
          <a:prstGeom prst="rect">
            <a:avLst/>
          </a:prstGeom>
          <a:noFill/>
        </p:spPr>
        <p:txBody>
          <a:bodyPr wrap="square">
            <a:spAutoFit/>
          </a:bodyPr>
          <a:lstStyle/>
          <a:p>
            <a:pPr algn="l"/>
            <a:r>
              <a:rPr sz="1500" b="0" i="0">
                <a:solidFill>
                  <a:srgbClr val="B6C4D2"/>
                </a:solidFill>
                <a:latin typeface="Calibri"/>
              </a:rPr>
              <a:t>Whether you run it on hardware inside your station or let us host it --
a 30-minute call is all it takes to see Kelly Scheduler live against your department's roster.</a:t>
            </a:r>
          </a:p>
        </p:txBody>
      </p:sp>
      <p:sp>
        <p:nvSpPr>
          <p:cNvPr id="7" name="Rectangle 6"/>
          <p:cNvSpPr/>
          <p:nvPr/>
        </p:nvSpPr>
        <p:spPr>
          <a:xfrm>
            <a:off x="457200" y="4572000"/>
            <a:ext cx="4114800" cy="777240"/>
          </a:xfrm>
          <a:prstGeom prst="rect">
            <a:avLst/>
          </a:prstGeom>
          <a:solidFill>
            <a:srgbClr val="B4231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4681728"/>
            <a:ext cx="3931920" cy="548640"/>
          </a:xfrm>
          <a:prstGeom prst="rect">
            <a:avLst/>
          </a:prstGeom>
          <a:noFill/>
        </p:spPr>
        <p:txBody>
          <a:bodyPr wrap="square">
            <a:spAutoFit/>
          </a:bodyPr>
          <a:lstStyle/>
          <a:p>
            <a:pPr algn="l"/>
            <a:r>
              <a:rPr sz="1300" b="1" i="0">
                <a:solidFill>
                  <a:srgbClr val="FFFFFF"/>
                </a:solidFill>
                <a:latin typeface="Calibri"/>
              </a:rPr>
              <a:t>Book a Demo  →  demo@kellyscheduler.com</a:t>
            </a:r>
          </a:p>
        </p:txBody>
      </p:sp>
      <p:sp>
        <p:nvSpPr>
          <p:cNvPr id="9" name="Rectangle 8"/>
          <p:cNvSpPr/>
          <p:nvPr/>
        </p:nvSpPr>
        <p:spPr>
          <a:xfrm>
            <a:off x="4754880" y="4572000"/>
            <a:ext cx="4114800" cy="777240"/>
          </a:xfrm>
          <a:prstGeom prst="rect">
            <a:avLst/>
          </a:prstGeom>
          <a:solidFill>
            <a:srgbClr val="15202D"/>
          </a:solidFill>
          <a:ln w="12700">
            <a:solidFill>
              <a:srgbClr val="20314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846320" y="4681728"/>
            <a:ext cx="3931920" cy="548640"/>
          </a:xfrm>
          <a:prstGeom prst="rect">
            <a:avLst/>
          </a:prstGeom>
          <a:noFill/>
        </p:spPr>
        <p:txBody>
          <a:bodyPr wrap="square">
            <a:spAutoFit/>
          </a:bodyPr>
          <a:lstStyle/>
          <a:p>
            <a:pPr algn="l"/>
            <a:r>
              <a:rPr sz="1300" b="1" i="0">
                <a:solidFill>
                  <a:srgbClr val="FFFFFF"/>
                </a:solidFill>
                <a:latin typeface="Calibri"/>
              </a:rPr>
              <a:t>Pricing Questions  →  info@kellyscheduler.com</a:t>
            </a:r>
          </a:p>
        </p:txBody>
      </p:sp>
      <p:sp>
        <p:nvSpPr>
          <p:cNvPr id="11" name="TextBox 10"/>
          <p:cNvSpPr txBox="1"/>
          <p:nvPr/>
        </p:nvSpPr>
        <p:spPr>
          <a:xfrm>
            <a:off x="457200" y="5577840"/>
            <a:ext cx="10972800" cy="365760"/>
          </a:xfrm>
          <a:prstGeom prst="rect">
            <a:avLst/>
          </a:prstGeom>
          <a:noFill/>
        </p:spPr>
        <p:txBody>
          <a:bodyPr wrap="square">
            <a:spAutoFit/>
          </a:bodyPr>
          <a:lstStyle/>
          <a:p>
            <a:pPr algn="l"/>
            <a:r>
              <a:rPr sz="1100" b="0" i="0">
                <a:solidFill>
                  <a:srgbClr val="64748B"/>
                </a:solidFill>
                <a:latin typeface="Calibri"/>
              </a:rPr>
              <a:t>No sales funnel. No automated drip sequence. A fire service professional answers.</a:t>
            </a:r>
          </a:p>
        </p:txBody>
      </p:sp>
      <p:sp>
        <p:nvSpPr>
          <p:cNvPr id="12" name="TextBox 11"/>
          <p:cNvSpPr txBox="1"/>
          <p:nvPr/>
        </p:nvSpPr>
        <p:spPr>
          <a:xfrm>
            <a:off x="457200" y="6446520"/>
            <a:ext cx="10972800" cy="320040"/>
          </a:xfrm>
          <a:prstGeom prst="rect">
            <a:avLst/>
          </a:prstGeom>
          <a:noFill/>
        </p:spPr>
        <p:txBody>
          <a:bodyPr wrap="square">
            <a:spAutoFit/>
          </a:bodyPr>
          <a:lstStyle/>
          <a:p>
            <a:pPr algn="l"/>
            <a:r>
              <a:rPr sz="900" b="0" i="0">
                <a:solidFill>
                  <a:srgbClr val="64748B"/>
                </a:solidFill>
                <a:latin typeface="Calibri"/>
              </a:rPr>
              <a:t>kellyscheduler.com  ·  Confidential -- For Authorized Recipients Only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